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Lst>
  <p:notesMasterIdLst>
    <p:notesMasterId r:id="rId29"/>
  </p:notesMasterIdLst>
  <p:sldIdLst>
    <p:sldId id="256" r:id="rId2"/>
    <p:sldId id="2134805606" r:id="rId3"/>
    <p:sldId id="267" r:id="rId4"/>
    <p:sldId id="2134805586" r:id="rId5"/>
    <p:sldId id="2619" r:id="rId6"/>
    <p:sldId id="272" r:id="rId7"/>
    <p:sldId id="2134805591" r:id="rId8"/>
    <p:sldId id="2134805602" r:id="rId9"/>
    <p:sldId id="2134805608" r:id="rId10"/>
    <p:sldId id="2134805604" r:id="rId11"/>
    <p:sldId id="2134805603" r:id="rId12"/>
    <p:sldId id="2134805607" r:id="rId13"/>
    <p:sldId id="2134805609" r:id="rId14"/>
    <p:sldId id="2134805611" r:id="rId15"/>
    <p:sldId id="2134805597" r:id="rId16"/>
    <p:sldId id="10797" r:id="rId17"/>
    <p:sldId id="2134805605" r:id="rId18"/>
    <p:sldId id="2134805589" r:id="rId19"/>
    <p:sldId id="2134805590" r:id="rId20"/>
    <p:sldId id="2134805595" r:id="rId21"/>
    <p:sldId id="2134805592" r:id="rId22"/>
    <p:sldId id="2134805593" r:id="rId23"/>
    <p:sldId id="2134805600" r:id="rId24"/>
    <p:sldId id="2134805612" r:id="rId25"/>
    <p:sldId id="2134805599" r:id="rId26"/>
    <p:sldId id="2134805613" r:id="rId27"/>
    <p:sldId id="27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14" autoAdjust="0"/>
    <p:restoredTop sz="93690" autoAdjust="0"/>
  </p:normalViewPr>
  <p:slideViewPr>
    <p:cSldViewPr snapToGrid="0">
      <p:cViewPr varScale="1">
        <p:scale>
          <a:sx n="61" d="100"/>
          <a:sy n="61" d="100"/>
        </p:scale>
        <p:origin x="716" y="60"/>
      </p:cViewPr>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10.png>
</file>

<file path=ppt/media/image11.png>
</file>

<file path=ppt/media/image12.jpeg>
</file>

<file path=ppt/media/image13.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441052-5C0F-42D4-B17D-4F572B957B42}" type="datetimeFigureOut">
              <a:rPr lang="en-IN" smtClean="0"/>
              <a:t>11-04-2023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3CD4D0-B3D5-4A18-8DC1-63FA63FF239F}" type="slidenum">
              <a:rPr lang="en-IN" smtClean="0"/>
              <a:t>‹#›</a:t>
            </a:fld>
            <a:endParaRPr lang="en-IN"/>
          </a:p>
        </p:txBody>
      </p:sp>
    </p:spTree>
    <p:extLst>
      <p:ext uri="{BB962C8B-B14F-4D97-AF65-F5344CB8AC3E}">
        <p14:creationId xmlns:p14="http://schemas.microsoft.com/office/powerpoint/2010/main" val="3534342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a:t>
            </a:fld>
            <a:endParaRPr lang="en-IN"/>
          </a:p>
        </p:txBody>
      </p:sp>
    </p:spTree>
    <p:extLst>
      <p:ext uri="{BB962C8B-B14F-4D97-AF65-F5344CB8AC3E}">
        <p14:creationId xmlns:p14="http://schemas.microsoft.com/office/powerpoint/2010/main" val="38467135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13</a:t>
            </a:fld>
            <a:endParaRPr lang="en-IN"/>
          </a:p>
        </p:txBody>
      </p:sp>
    </p:spTree>
    <p:extLst>
      <p:ext uri="{BB962C8B-B14F-4D97-AF65-F5344CB8AC3E}">
        <p14:creationId xmlns:p14="http://schemas.microsoft.com/office/powerpoint/2010/main" val="171137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pPr algn="l">
              <a:buFont typeface="+mj-lt"/>
              <a:buAutoNum type="arabicPeriod"/>
            </a:pPr>
            <a:r>
              <a:rPr lang="en-IN" b="0" i="0" dirty="0">
                <a:solidFill>
                  <a:srgbClr val="374151"/>
                </a:solidFill>
                <a:effectLst/>
                <a:latin typeface="Söhne"/>
              </a:rPr>
              <a:t>Storage technologies: These are used to store and manage large volumes of data. Examples include Hadoop Distributed File System (HDFS), Amazon S3, and Microsoft Azure Data Lake Storage.</a:t>
            </a:r>
          </a:p>
          <a:p>
            <a:pPr algn="l">
              <a:buFont typeface="+mj-lt"/>
              <a:buAutoNum type="arabicPeriod"/>
            </a:pPr>
            <a:endParaRPr lang="en-IN" b="0" i="0" dirty="0">
              <a:solidFill>
                <a:srgbClr val="374151"/>
              </a:solidFill>
              <a:effectLst/>
              <a:latin typeface="Söhne"/>
            </a:endParaRPr>
          </a:p>
          <a:p>
            <a:pPr algn="l">
              <a:buFont typeface="+mj-lt"/>
              <a:buAutoNum type="arabicPeriod"/>
            </a:pPr>
            <a:r>
              <a:rPr lang="en-IN" b="0" i="0" dirty="0">
                <a:solidFill>
                  <a:srgbClr val="374151"/>
                </a:solidFill>
                <a:effectLst/>
                <a:latin typeface="Söhne"/>
              </a:rPr>
              <a:t>Processing technologies: These are used to process and analyze large amounts of data. Examples include Apache Hadoop, Apache Spark, and Apache </a:t>
            </a:r>
            <a:r>
              <a:rPr lang="en-IN" b="0" i="0" dirty="0" err="1">
                <a:solidFill>
                  <a:srgbClr val="374151"/>
                </a:solidFill>
                <a:effectLst/>
                <a:latin typeface="Söhne"/>
              </a:rPr>
              <a:t>Flink</a:t>
            </a:r>
            <a:r>
              <a:rPr lang="en-IN" b="0" i="0" dirty="0">
                <a:solidFill>
                  <a:srgbClr val="374151"/>
                </a:solidFill>
                <a:effectLst/>
                <a:latin typeface="Söhne"/>
              </a:rPr>
              <a:t>.</a:t>
            </a:r>
          </a:p>
          <a:p>
            <a:pPr algn="l">
              <a:buFont typeface="+mj-lt"/>
              <a:buAutoNum type="arabicPeriod"/>
            </a:pPr>
            <a:endParaRPr lang="en-IN" b="0" i="0" dirty="0">
              <a:solidFill>
                <a:srgbClr val="374151"/>
              </a:solidFill>
              <a:effectLst/>
              <a:latin typeface="Söhne"/>
            </a:endParaRPr>
          </a:p>
          <a:p>
            <a:pPr algn="l">
              <a:buFont typeface="+mj-lt"/>
              <a:buAutoNum type="arabicPeriod"/>
            </a:pPr>
            <a:r>
              <a:rPr lang="en-IN" b="0" i="0" dirty="0">
                <a:solidFill>
                  <a:srgbClr val="374151"/>
                </a:solidFill>
                <a:effectLst/>
                <a:latin typeface="Söhne"/>
              </a:rPr>
              <a:t>Visualization technologies: These are used to create visual representations of data for easier analysis and understanding. Examples include Tableau, Microsoft Power BI, and QlikView.</a:t>
            </a:r>
          </a:p>
          <a:p>
            <a:br>
              <a:rPr lang="en-IN" dirty="0"/>
            </a:br>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14</a:t>
            </a:fld>
            <a:endParaRPr lang="en-IN"/>
          </a:p>
        </p:txBody>
      </p:sp>
    </p:spTree>
    <p:extLst>
      <p:ext uri="{BB962C8B-B14F-4D97-AF65-F5344CB8AC3E}">
        <p14:creationId xmlns:p14="http://schemas.microsoft.com/office/powerpoint/2010/main" val="7903712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15</a:t>
            </a:fld>
            <a:endParaRPr lang="en-IN"/>
          </a:p>
        </p:txBody>
      </p:sp>
    </p:spTree>
    <p:extLst>
      <p:ext uri="{BB962C8B-B14F-4D97-AF65-F5344CB8AC3E}">
        <p14:creationId xmlns:p14="http://schemas.microsoft.com/office/powerpoint/2010/main" val="3463022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sz="1100" b="0" i="0" dirty="0">
              <a:solidFill>
                <a:srgbClr val="374151"/>
              </a:solidFill>
              <a:effectLst/>
              <a:latin typeface="Söhne"/>
            </a:endParaRPr>
          </a:p>
          <a:p>
            <a:r>
              <a:rPr lang="en-IN" sz="1100" b="0" i="0" dirty="0">
                <a:solidFill>
                  <a:srgbClr val="374151"/>
                </a:solidFill>
                <a:effectLst/>
                <a:latin typeface="Söhne"/>
              </a:rPr>
              <a:t>Azure provides a range of Big data services, by leveraging these services, businesses can store, process, and analyze vast amounts of data in the cloud. </a:t>
            </a:r>
          </a:p>
          <a:p>
            <a:r>
              <a:rPr lang="en-IN" sz="1100" b="0" i="0" dirty="0">
                <a:solidFill>
                  <a:srgbClr val="374151"/>
                </a:solidFill>
                <a:effectLst/>
                <a:latin typeface="Söhne"/>
              </a:rPr>
              <a:t>This allows them to gain insights into customer </a:t>
            </a:r>
            <a:r>
              <a:rPr lang="en-IN" sz="1100" b="0" i="0" dirty="0" err="1">
                <a:solidFill>
                  <a:srgbClr val="374151"/>
                </a:solidFill>
                <a:effectLst/>
                <a:latin typeface="Söhne"/>
              </a:rPr>
              <a:t>behavior</a:t>
            </a:r>
            <a:r>
              <a:rPr lang="en-IN" sz="1100" b="0" i="0" dirty="0">
                <a:solidFill>
                  <a:srgbClr val="374151"/>
                </a:solidFill>
                <a:effectLst/>
                <a:latin typeface="Söhne"/>
              </a:rPr>
              <a:t>, optimize operations, and make better decisions based on the data at hand.</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1"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1"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kern="1200" dirty="0">
                <a:solidFill>
                  <a:schemeClr val="tx1"/>
                </a:solidFill>
                <a:effectLst/>
                <a:latin typeface="Segoe UI Light" pitchFamily="34" charset="0"/>
                <a:ea typeface="+mn-ea"/>
                <a:cs typeface="+mn-cs"/>
              </a:rPr>
              <a:t>Azure Data Factory is a service that can ingest large amounts of raw, unorganized data from relational and non-relational systems, and convert this data into meaningful information. </a:t>
            </a: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kern="1200" dirty="0">
                <a:solidFill>
                  <a:schemeClr val="tx1"/>
                </a:solidFill>
                <a:effectLst/>
                <a:latin typeface="Segoe UI Light" pitchFamily="34" charset="0"/>
                <a:ea typeface="+mn-ea"/>
                <a:cs typeface="+mn-cs"/>
              </a:rPr>
              <a:t>Data Factory provides a scalable and programmable ingestion engine that you can use to implement complex hybrid extract-transform-load (ETL), extract-load-transform (ELT), and data integration projects.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1" dirty="0"/>
          </a:p>
          <a:p>
            <a:r>
              <a:rPr lang="en-US" sz="800" b="0" kern="1200" dirty="0">
                <a:solidFill>
                  <a:schemeClr val="tx1"/>
                </a:solidFill>
                <a:effectLst/>
                <a:latin typeface="Segoe UI Light" pitchFamily="34" charset="0"/>
                <a:ea typeface="+mn-ea"/>
                <a:cs typeface="+mn-cs"/>
              </a:rPr>
              <a:t>Azure Data Lake is a collection of analytics and storage services that you can combine to implement a big data solution. </a:t>
            </a:r>
          </a:p>
          <a:p>
            <a:endParaRPr lang="en-US" sz="800" b="1"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kern="1200" dirty="0">
                <a:solidFill>
                  <a:schemeClr val="tx1"/>
                </a:solidFill>
                <a:effectLst/>
                <a:latin typeface="Segoe UI Light" pitchFamily="34" charset="0"/>
                <a:ea typeface="+mn-ea"/>
                <a:cs typeface="+mn-cs"/>
              </a:rPr>
              <a:t>Azure Databricks is an analytics platform optimized for the Microsoft Azure cloud services platform.</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0" kern="1200" dirty="0">
              <a:solidFill>
                <a:schemeClr val="tx1"/>
              </a:solidFill>
              <a:effectLst/>
              <a:latin typeface="Segoe UI Light"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US" sz="800" b="0" kern="1200" dirty="0">
                <a:solidFill>
                  <a:schemeClr val="tx1"/>
                </a:solidFill>
                <a:effectLst/>
                <a:latin typeface="Segoe UI Light" pitchFamily="34" charset="0"/>
                <a:ea typeface="+mn-ea"/>
                <a:cs typeface="+mn-cs"/>
              </a:rPr>
              <a:t>Databricks is integrated with Azure to provide </a:t>
            </a:r>
            <a:r>
              <a:rPr lang="en-US" sz="800" b="0" kern="1200" dirty="0" err="1">
                <a:solidFill>
                  <a:schemeClr val="tx1"/>
                </a:solidFill>
                <a:effectLst/>
                <a:latin typeface="Segoe UI Light" pitchFamily="34" charset="0"/>
                <a:ea typeface="+mn-ea"/>
                <a:cs typeface="+mn-cs"/>
              </a:rPr>
              <a:t>oneclick</a:t>
            </a:r>
            <a:r>
              <a:rPr lang="en-US" sz="800" b="0" kern="1200" dirty="0">
                <a:solidFill>
                  <a:schemeClr val="tx1"/>
                </a:solidFill>
                <a:effectLst/>
                <a:latin typeface="Segoe UI Light" pitchFamily="34" charset="0"/>
                <a:ea typeface="+mn-ea"/>
                <a:cs typeface="+mn-cs"/>
              </a:rPr>
              <a:t> setup, streamlined workflows, and an interactive workspace that enables collaboration between data scientists, data engineers, and business analysts.</a:t>
            </a:r>
          </a:p>
          <a:p>
            <a:endParaRPr lang="en-GB" sz="800" dirty="0"/>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0" kern="1200" dirty="0">
              <a:solidFill>
                <a:schemeClr val="tx1"/>
              </a:solidFill>
              <a:effectLst/>
              <a:latin typeface="Segoe UI Light"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59772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367" rtl="0" eaLnBrk="1" fontAlgn="auto" latinLnBrk="0" hangingPunct="1">
              <a:lnSpc>
                <a:spcPct val="90000"/>
              </a:lnSpc>
              <a:spcBef>
                <a:spcPts val="0"/>
              </a:spcBef>
              <a:spcAft>
                <a:spcPts val="333"/>
              </a:spcAft>
              <a:buClrTx/>
              <a:buSzTx/>
              <a:buFontTx/>
              <a:buNone/>
              <a:tabLst/>
              <a:defRPr/>
            </a:pPr>
            <a:r>
              <a:rPr lang="en-IN" sz="1050" b="0" i="0" dirty="0">
                <a:solidFill>
                  <a:srgbClr val="4C4C51"/>
                </a:solidFill>
                <a:effectLst/>
                <a:latin typeface="Segoe UI" panose="020B0502040204020203" pitchFamily="34" charset="0"/>
              </a:rPr>
              <a:t>Azure Synapse Analytics is an analytics service that brings together data integration, enterprise data warehousing, and big data analytics.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IN" sz="1050" b="0" i="0" kern="1200" dirty="0">
              <a:solidFill>
                <a:srgbClr val="4C4C51"/>
              </a:solidFill>
              <a:effectLst/>
              <a:latin typeface="Segoe UI" panose="020B0502040204020203"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1050" b="1" dirty="0"/>
          </a:p>
          <a:p>
            <a:pPr marL="0" marR="0" lvl="0" indent="0" algn="l" defTabSz="914367" rtl="0" eaLnBrk="1" fontAlgn="auto" latinLnBrk="0" hangingPunct="1">
              <a:lnSpc>
                <a:spcPct val="90000"/>
              </a:lnSpc>
              <a:spcBef>
                <a:spcPts val="0"/>
              </a:spcBef>
              <a:spcAft>
                <a:spcPts val="333"/>
              </a:spcAft>
              <a:buClrTx/>
              <a:buSzTx/>
              <a:buFontTx/>
              <a:buNone/>
              <a:tabLst/>
              <a:defRPr/>
            </a:pPr>
            <a:r>
              <a:rPr lang="en-US" sz="1050" b="0" kern="1200" dirty="0">
                <a:solidFill>
                  <a:schemeClr val="tx1"/>
                </a:solidFill>
                <a:effectLst/>
                <a:latin typeface="Segoe UI Light" pitchFamily="34" charset="0"/>
                <a:ea typeface="+mn-ea"/>
                <a:cs typeface="+mn-cs"/>
              </a:rPr>
              <a:t>Azure Synapse Analytics is generalized analytics service. You can use it to read data from many sources, process this data, generate various analyses and models, and save the results.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IN" sz="1050" b="0" i="0" dirty="0">
              <a:solidFill>
                <a:srgbClr val="6B6B6B"/>
              </a:solidFill>
              <a:effectLst/>
              <a:latin typeface="Source Sans Pro" panose="020B0503030403020204" pitchFamily="34"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IN" sz="1050" b="0" i="0" dirty="0">
              <a:solidFill>
                <a:srgbClr val="6B6B6B"/>
              </a:solidFill>
              <a:effectLst/>
              <a:latin typeface="Source Sans Pro" panose="020B0503030403020204" pitchFamily="34" charset="0"/>
            </a:endParaRPr>
          </a:p>
          <a:p>
            <a:pPr marL="0" marR="0" lvl="0" indent="0" algn="l" defTabSz="914367" rtl="0" eaLnBrk="1" fontAlgn="auto" latinLnBrk="0" hangingPunct="1">
              <a:lnSpc>
                <a:spcPct val="90000"/>
              </a:lnSpc>
              <a:spcBef>
                <a:spcPts val="0"/>
              </a:spcBef>
              <a:spcAft>
                <a:spcPts val="333"/>
              </a:spcAft>
              <a:buClrTx/>
              <a:buSzTx/>
              <a:buFontTx/>
              <a:buNone/>
              <a:tabLst/>
              <a:defRPr/>
            </a:pPr>
            <a:r>
              <a:rPr lang="en-IN" sz="1050" b="0" i="0" dirty="0">
                <a:solidFill>
                  <a:srgbClr val="6B6B6B"/>
                </a:solidFill>
                <a:effectLst/>
                <a:latin typeface="Source Sans Pro" panose="020B0503030403020204" pitchFamily="34" charset="0"/>
              </a:rPr>
              <a:t>Azure Stream Analytics is an engine for real-time analytics. It offers the possibility to perform real-time analytics on multiple streams of data from sources such as sensors, web data sources, social media, and other applications.</a:t>
            </a:r>
          </a:p>
          <a:p>
            <a:pPr marL="0" marR="0" lvl="0" indent="0" algn="l" defTabSz="914367" rtl="0" eaLnBrk="1" fontAlgn="auto" latinLnBrk="0" hangingPunct="1">
              <a:lnSpc>
                <a:spcPct val="90000"/>
              </a:lnSpc>
              <a:spcBef>
                <a:spcPts val="0"/>
              </a:spcBef>
              <a:spcAft>
                <a:spcPts val="333"/>
              </a:spcAft>
              <a:buClrTx/>
              <a:buSzTx/>
              <a:buFontTx/>
              <a:buNone/>
              <a:tabLst/>
              <a:defRPr/>
            </a:pPr>
            <a:endParaRPr lang="en-IN" sz="1050" b="0" i="0" kern="1200" dirty="0">
              <a:solidFill>
                <a:srgbClr val="6B6B6B"/>
              </a:solidFill>
              <a:effectLst/>
              <a:latin typeface="Source Sans Pro" panose="020B0503030403020204" pitchFamily="34" charset="0"/>
              <a:ea typeface="+mn-ea"/>
              <a:cs typeface="+mn-cs"/>
            </a:endParaRPr>
          </a:p>
          <a:p>
            <a:pPr marL="0" marR="0" lvl="0" indent="0" algn="l" defTabSz="914367" rtl="0" eaLnBrk="1" fontAlgn="auto" latinLnBrk="0" hangingPunct="1">
              <a:lnSpc>
                <a:spcPct val="90000"/>
              </a:lnSpc>
              <a:spcBef>
                <a:spcPts val="0"/>
              </a:spcBef>
              <a:spcAft>
                <a:spcPts val="333"/>
              </a:spcAft>
              <a:buClrTx/>
              <a:buSzTx/>
              <a:buFontTx/>
              <a:buNone/>
              <a:tabLst/>
              <a:defRPr/>
            </a:pPr>
            <a:endParaRPr lang="en-US" sz="8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a:t>
            </a:r>
          </a:p>
        </p:txBody>
      </p:sp>
      <p:sp>
        <p:nvSpPr>
          <p:cNvPr id="6" name="Slide Number Placeholder 5"/>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74253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18</a:t>
            </a:fld>
            <a:endParaRPr lang="en-IN"/>
          </a:p>
        </p:txBody>
      </p:sp>
    </p:spTree>
    <p:extLst>
      <p:ext uri="{BB962C8B-B14F-4D97-AF65-F5344CB8AC3E}">
        <p14:creationId xmlns:p14="http://schemas.microsoft.com/office/powerpoint/2010/main" val="187857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pPr marL="0" marR="0" lvl="0" indent="0" algn="l" defTabSz="914400" rtl="0" eaLnBrk="1" fontAlgn="auto" latinLnBrk="0" hangingPunct="1">
              <a:lnSpc>
                <a:spcPct val="100000"/>
              </a:lnSpc>
              <a:spcBef>
                <a:spcPts val="0"/>
              </a:spcBef>
              <a:spcAft>
                <a:spcPts val="0"/>
              </a:spcAft>
              <a:buClrTx/>
              <a:buSzTx/>
              <a:buFontTx/>
              <a:buNone/>
              <a:tabLst/>
              <a:defRPr/>
            </a:pPr>
            <a:r>
              <a:rPr lang="en-IN" sz="1800" dirty="0">
                <a:solidFill>
                  <a:srgbClr val="000000"/>
                </a:solidFill>
                <a:effectLst/>
                <a:latin typeface="Arial" panose="020B0604020202020204" pitchFamily="34" charset="0"/>
                <a:ea typeface="Times New Roman" panose="02020603050405020304" pitchFamily="18" charset="0"/>
              </a:rPr>
              <a:t>Data scientists spend a lot of time exploring, transforming, and cleaning data.</a:t>
            </a:r>
            <a:endParaRPr lang="en-IN" sz="1800" dirty="0">
              <a:effectLst/>
              <a:latin typeface="Times New Roman" panose="02020603050405020304" pitchFamily="18" charset="0"/>
              <a:ea typeface="Times New Roman" panose="02020603050405020304" pitchFamily="18" charset="0"/>
            </a:endParaRPr>
          </a:p>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19</a:t>
            </a:fld>
            <a:endParaRPr lang="en-IN"/>
          </a:p>
        </p:txBody>
      </p:sp>
    </p:spTree>
    <p:extLst>
      <p:ext uri="{BB962C8B-B14F-4D97-AF65-F5344CB8AC3E}">
        <p14:creationId xmlns:p14="http://schemas.microsoft.com/office/powerpoint/2010/main" val="29478371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21</a:t>
            </a:fld>
            <a:endParaRPr lang="en-IN"/>
          </a:p>
        </p:txBody>
      </p:sp>
    </p:spTree>
    <p:extLst>
      <p:ext uri="{BB962C8B-B14F-4D97-AF65-F5344CB8AC3E}">
        <p14:creationId xmlns:p14="http://schemas.microsoft.com/office/powerpoint/2010/main" val="1077754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0" i="0" dirty="0">
              <a:solidFill>
                <a:srgbClr val="3D3D3D"/>
              </a:solidFill>
              <a:effectLst/>
              <a:latin typeface="IBM Plex Sans" panose="020B0503050203000203" pitchFamily="34" charset="0"/>
            </a:endParaRPr>
          </a:p>
          <a:p>
            <a:pPr algn="l"/>
            <a:r>
              <a:rPr lang="en-IN" b="0" i="0" dirty="0">
                <a:solidFill>
                  <a:srgbClr val="161616"/>
                </a:solidFill>
                <a:effectLst/>
                <a:latin typeface="Segoe UI" panose="020B0502040204020203" pitchFamily="34" charset="0"/>
              </a:rPr>
              <a:t>Azure data engineers are responsible for data-related implementation tasks that include ingesting raw data, transforming data, and accessing external data sources.</a:t>
            </a:r>
          </a:p>
          <a:p>
            <a:pPr algn="l"/>
            <a:endParaRPr lang="en-IN" b="0" i="0" dirty="0">
              <a:solidFill>
                <a:srgbClr val="161616"/>
              </a:solidFill>
              <a:effectLst/>
              <a:latin typeface="Segoe UI" panose="020B0502040204020203" pitchFamily="34" charset="0"/>
            </a:endParaRPr>
          </a:p>
          <a:p>
            <a:endParaRPr lang="en-US" dirty="0"/>
          </a:p>
        </p:txBody>
      </p:sp>
      <p:sp>
        <p:nvSpPr>
          <p:cNvPr id="4" name="Slide Number Placeholder 3"/>
          <p:cNvSpPr>
            <a:spLocks noGrp="1"/>
          </p:cNvSpPr>
          <p:nvPr>
            <p:ph type="sldNum" sz="quarter" idx="5"/>
          </p:nvPr>
        </p:nvSpPr>
        <p:spPr/>
        <p:txBody>
          <a:bodyPr/>
          <a:lstStyle/>
          <a:p>
            <a:fld id="{854280BA-69C1-462F-A6F9-49A7F1F273BA}" type="slidenum">
              <a:rPr lang="en-US" smtClean="0"/>
              <a:t>22</a:t>
            </a:fld>
            <a:endParaRPr lang="en-US" dirty="0"/>
          </a:p>
        </p:txBody>
      </p:sp>
    </p:spTree>
    <p:extLst>
      <p:ext uri="{BB962C8B-B14F-4D97-AF65-F5344CB8AC3E}">
        <p14:creationId xmlns:p14="http://schemas.microsoft.com/office/powerpoint/2010/main" val="10501456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23</a:t>
            </a:fld>
            <a:endParaRPr lang="en-IN"/>
          </a:p>
        </p:txBody>
      </p:sp>
    </p:spTree>
    <p:extLst>
      <p:ext uri="{BB962C8B-B14F-4D97-AF65-F5344CB8AC3E}">
        <p14:creationId xmlns:p14="http://schemas.microsoft.com/office/powerpoint/2010/main" val="2421405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3</a:t>
            </a:fld>
            <a:endParaRPr lang="en-IN"/>
          </a:p>
        </p:txBody>
      </p:sp>
    </p:spTree>
    <p:extLst>
      <p:ext uri="{BB962C8B-B14F-4D97-AF65-F5344CB8AC3E}">
        <p14:creationId xmlns:p14="http://schemas.microsoft.com/office/powerpoint/2010/main" val="10551858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b="0" i="0" u="none" strike="noStrike" dirty="0">
                <a:solidFill>
                  <a:srgbClr val="0062FF"/>
                </a:solidFill>
                <a:effectLst/>
                <a:latin typeface="IBM Plex Sans" panose="020B0503050203000203" pitchFamily="34" charset="0"/>
              </a:rPr>
              <a:t>ELT (extract, load, transform) and ETL (extract, transform, load) are both data integration processes that move raw data from a source system to a target database, such as a data lake or data warehouse. </a:t>
            </a:r>
          </a:p>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24</a:t>
            </a:fld>
            <a:endParaRPr lang="en-IN"/>
          </a:p>
        </p:txBody>
      </p:sp>
    </p:spTree>
    <p:extLst>
      <p:ext uri="{BB962C8B-B14F-4D97-AF65-F5344CB8AC3E}">
        <p14:creationId xmlns:p14="http://schemas.microsoft.com/office/powerpoint/2010/main" val="14704212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25</a:t>
            </a:fld>
            <a:endParaRPr lang="en-IN"/>
          </a:p>
        </p:txBody>
      </p:sp>
    </p:spTree>
    <p:extLst>
      <p:ext uri="{BB962C8B-B14F-4D97-AF65-F5344CB8AC3E}">
        <p14:creationId xmlns:p14="http://schemas.microsoft.com/office/powerpoint/2010/main" val="38645579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26</a:t>
            </a:fld>
            <a:endParaRPr lang="en-IN"/>
          </a:p>
        </p:txBody>
      </p:sp>
    </p:spTree>
    <p:extLst>
      <p:ext uri="{BB962C8B-B14F-4D97-AF65-F5344CB8AC3E}">
        <p14:creationId xmlns:p14="http://schemas.microsoft.com/office/powerpoint/2010/main" val="14269816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Before beginning this video you should have basic knowledge of Azure Cloud, data concepts and python programming</a:t>
            </a:r>
          </a:p>
        </p:txBody>
      </p:sp>
      <p:sp>
        <p:nvSpPr>
          <p:cNvPr id="4" name="Slide Number Placeholder 3"/>
          <p:cNvSpPr>
            <a:spLocks noGrp="1"/>
          </p:cNvSpPr>
          <p:nvPr>
            <p:ph type="sldNum" sz="quarter" idx="5"/>
          </p:nvPr>
        </p:nvSpPr>
        <p:spPr/>
        <p:txBody>
          <a:bodyPr/>
          <a:lstStyle/>
          <a:p>
            <a:fld id="{D13CD4D0-B3D5-4A18-8DC1-63FA63FF239F}" type="slidenum">
              <a:rPr lang="en-IN" smtClean="0"/>
              <a:t>5</a:t>
            </a:fld>
            <a:endParaRPr lang="en-IN"/>
          </a:p>
        </p:txBody>
      </p:sp>
    </p:spTree>
    <p:extLst>
      <p:ext uri="{BB962C8B-B14F-4D97-AF65-F5344CB8AC3E}">
        <p14:creationId xmlns:p14="http://schemas.microsoft.com/office/powerpoint/2010/main" val="1456865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6</a:t>
            </a:fld>
            <a:endParaRPr lang="en-IN"/>
          </a:p>
        </p:txBody>
      </p:sp>
    </p:spTree>
    <p:extLst>
      <p:ext uri="{BB962C8B-B14F-4D97-AF65-F5344CB8AC3E}">
        <p14:creationId xmlns:p14="http://schemas.microsoft.com/office/powerpoint/2010/main" val="4269129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dirty="0">
                <a:solidFill>
                  <a:srgbClr val="374151"/>
                </a:solidFill>
                <a:effectLst/>
                <a:latin typeface="Söhne"/>
              </a:rPr>
              <a:t>Big data can not be processed efficiently using traditional tools.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IN"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374151"/>
                </a:solidFill>
                <a:effectLst/>
                <a:latin typeface="Söhne"/>
              </a:rPr>
              <a:t>For example, a retail company might use Big data to analyze customer shopping habits and preferences to optimize their marketing strategies.</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374151"/>
                </a:solidFill>
                <a:effectLst/>
                <a:latin typeface="Söhne"/>
              </a:rPr>
              <a:t>A healthcare organization might use Big data to study medical records and identify the most effective treatments for different conditions.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IN" b="0" i="0" dirty="0">
                <a:solidFill>
                  <a:srgbClr val="374151"/>
                </a:solidFill>
                <a:effectLst/>
                <a:latin typeface="Söhne"/>
              </a:rPr>
              <a:t>And a city government might use Big data to track traffic patterns and make improvements to public transportation.</a:t>
            </a:r>
            <a:endParaRPr lang="en-IN" dirty="0"/>
          </a:p>
          <a:p>
            <a:endParaRPr lang="en-IN" dirty="0"/>
          </a:p>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7</a:t>
            </a:fld>
            <a:endParaRPr lang="en-IN"/>
          </a:p>
        </p:txBody>
      </p:sp>
    </p:spTree>
    <p:extLst>
      <p:ext uri="{BB962C8B-B14F-4D97-AF65-F5344CB8AC3E}">
        <p14:creationId xmlns:p14="http://schemas.microsoft.com/office/powerpoint/2010/main" val="3641822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800" dirty="0">
                <a:solidFill>
                  <a:srgbClr val="000000"/>
                </a:solidFill>
                <a:effectLst/>
                <a:latin typeface="Arial" panose="020B0604020202020204" pitchFamily="34" charset="0"/>
                <a:ea typeface="Calibri" panose="020F0502020204030204" pitchFamily="34" charset="0"/>
              </a:rPr>
              <a:t>Volume refers to the amount of data that is necessary to analyze and process.  . </a:t>
            </a:r>
            <a:r>
              <a:rPr lang="en-IN" dirty="0"/>
              <a:t>Volume  - 100s of TB or higher</a:t>
            </a:r>
          </a:p>
          <a:p>
            <a:r>
              <a:rPr lang="en-IN" sz="1800" dirty="0">
                <a:solidFill>
                  <a:srgbClr val="000000"/>
                </a:solidFill>
                <a:effectLst/>
                <a:latin typeface="Arial" panose="020B0604020202020204" pitchFamily="34" charset="0"/>
                <a:ea typeface="Calibri" panose="020F0502020204030204" pitchFamily="34" charset="0"/>
              </a:rPr>
              <a:t>Velocity refers to the speed at which that data may be arriving and collecting</a:t>
            </a:r>
          </a:p>
          <a:p>
            <a:endParaRPr lang="en-IN" sz="1800" dirty="0">
              <a:solidFill>
                <a:srgbClr val="000000"/>
              </a:solidFill>
              <a:effectLst/>
              <a:latin typeface="Arial" panose="020B0604020202020204" pitchFamily="34" charset="0"/>
              <a:ea typeface="Calibri" panose="020F0502020204030204" pitchFamily="34" charset="0"/>
            </a:endParaRPr>
          </a:p>
          <a:p>
            <a:r>
              <a:rPr lang="en-IN" sz="1800" dirty="0">
                <a:solidFill>
                  <a:srgbClr val="000000"/>
                </a:solidFill>
                <a:effectLst/>
                <a:latin typeface="Arial" panose="020B0604020202020204" pitchFamily="34" charset="0"/>
                <a:ea typeface="Calibri" panose="020F0502020204030204" pitchFamily="34" charset="0"/>
              </a:rPr>
              <a:t>Variety refers to the fact that the data can be structured, semi-structured, or unstructured such as audio, video, and still images.</a:t>
            </a:r>
          </a:p>
          <a:p>
            <a:endParaRPr lang="en-IN" sz="1800" dirty="0">
              <a:solidFill>
                <a:srgbClr val="000000"/>
              </a:solidFill>
              <a:effectLst/>
              <a:latin typeface="Arial" panose="020B0604020202020204" pitchFamily="34" charset="0"/>
            </a:endParaRPr>
          </a:p>
          <a:p>
            <a:r>
              <a:rPr lang="en-IN" sz="1800" dirty="0">
                <a:solidFill>
                  <a:srgbClr val="000000"/>
                </a:solidFill>
                <a:effectLst/>
                <a:latin typeface="Arial" panose="020B0604020202020204" pitchFamily="34" charset="0"/>
              </a:rPr>
              <a:t>Two more are Veracity and Value</a:t>
            </a:r>
          </a:p>
          <a:p>
            <a:endParaRPr lang="en-IN" dirty="0"/>
          </a:p>
          <a:p>
            <a:r>
              <a:rPr lang="en-IN" dirty="0"/>
              <a:t>Two more are Variability and Visualization</a:t>
            </a:r>
          </a:p>
        </p:txBody>
      </p:sp>
      <p:sp>
        <p:nvSpPr>
          <p:cNvPr id="4" name="Slide Number Placeholder 3"/>
          <p:cNvSpPr>
            <a:spLocks noGrp="1"/>
          </p:cNvSpPr>
          <p:nvPr>
            <p:ph type="sldNum" sz="quarter" idx="5"/>
          </p:nvPr>
        </p:nvSpPr>
        <p:spPr/>
        <p:txBody>
          <a:bodyPr/>
          <a:lstStyle/>
          <a:p>
            <a:fld id="{D13CD4D0-B3D5-4A18-8DC1-63FA63FF239F}" type="slidenum">
              <a:rPr lang="en-IN" smtClean="0"/>
              <a:t>8</a:t>
            </a:fld>
            <a:endParaRPr lang="en-IN"/>
          </a:p>
        </p:txBody>
      </p:sp>
    </p:spTree>
    <p:extLst>
      <p:ext uri="{BB962C8B-B14F-4D97-AF65-F5344CB8AC3E}">
        <p14:creationId xmlns:p14="http://schemas.microsoft.com/office/powerpoint/2010/main" val="779907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9</a:t>
            </a:fld>
            <a:endParaRPr lang="en-IN"/>
          </a:p>
        </p:txBody>
      </p:sp>
    </p:spTree>
    <p:extLst>
      <p:ext uri="{BB962C8B-B14F-4D97-AF65-F5344CB8AC3E}">
        <p14:creationId xmlns:p14="http://schemas.microsoft.com/office/powerpoint/2010/main" val="1827014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0" i="0" dirty="0">
              <a:solidFill>
                <a:srgbClr val="202124"/>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D13CD4D0-B3D5-4A18-8DC1-63FA63FF239F}" type="slidenum">
              <a:rPr lang="en-IN" smtClean="0"/>
              <a:t>11</a:t>
            </a:fld>
            <a:endParaRPr lang="en-IN"/>
          </a:p>
        </p:txBody>
      </p:sp>
    </p:spTree>
    <p:extLst>
      <p:ext uri="{BB962C8B-B14F-4D97-AF65-F5344CB8AC3E}">
        <p14:creationId xmlns:p14="http://schemas.microsoft.com/office/powerpoint/2010/main" val="35745022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a:p>
            <a:pPr algn="l" fontAlgn="base"/>
            <a:r>
              <a:rPr lang="en-IN" b="1" i="0" dirty="0">
                <a:solidFill>
                  <a:srgbClr val="273239"/>
                </a:solidFill>
                <a:effectLst/>
                <a:latin typeface="urw-din"/>
              </a:rPr>
              <a:t>Structured data</a:t>
            </a:r>
            <a:r>
              <a:rPr lang="en-IN" b="0" i="0" dirty="0">
                <a:solidFill>
                  <a:srgbClr val="273239"/>
                </a:solidFill>
                <a:effectLst/>
                <a:latin typeface="urw-din"/>
              </a:rPr>
              <a:t> is the data that conforms to a data model and is usually stored in well-defined schemas such as Databases. It is generally tabular with columns and rows that clearly define its attributes.</a:t>
            </a:r>
          </a:p>
          <a:p>
            <a:endParaRPr lang="en-IN" b="0" i="0" dirty="0">
              <a:solidFill>
                <a:srgbClr val="273239"/>
              </a:solidFill>
              <a:effectLst/>
              <a:latin typeface="urw-din"/>
            </a:endParaRPr>
          </a:p>
          <a:p>
            <a:r>
              <a:rPr lang="en-IN" b="1" i="0" dirty="0">
                <a:solidFill>
                  <a:srgbClr val="273239"/>
                </a:solidFill>
                <a:effectLst/>
                <a:latin typeface="urw-din"/>
              </a:rPr>
              <a:t>Semi-structured data</a:t>
            </a:r>
            <a:r>
              <a:rPr lang="en-IN" b="0" i="0" dirty="0">
                <a:solidFill>
                  <a:srgbClr val="273239"/>
                </a:solidFill>
                <a:effectLst/>
                <a:latin typeface="urw-din"/>
              </a:rPr>
              <a:t> is data that does not conform to a data model but has some structure. It lacks a fixed or rigid schema. It is the data that does not reside in a rational database but that have some organizational properties that make it easier to analyze. With some processes, we can store them in the relational database. </a:t>
            </a:r>
          </a:p>
          <a:p>
            <a:endParaRPr lang="en-IN" b="0" i="0" dirty="0">
              <a:solidFill>
                <a:srgbClr val="202124"/>
              </a:solidFill>
              <a:effectLst/>
              <a:latin typeface="arial" panose="020B0604020202020204" pitchFamily="34" charset="0"/>
            </a:endParaRPr>
          </a:p>
          <a:p>
            <a:r>
              <a:rPr lang="en-IN" b="0" i="0" dirty="0">
                <a:solidFill>
                  <a:srgbClr val="202124"/>
                </a:solidFill>
                <a:effectLst/>
                <a:latin typeface="arial" panose="020B0604020202020204" pitchFamily="34" charset="0"/>
              </a:rPr>
              <a:t>Unstructured data is </a:t>
            </a:r>
            <a:r>
              <a:rPr lang="en-IN" b="1" i="0" dirty="0">
                <a:solidFill>
                  <a:srgbClr val="202124"/>
                </a:solidFill>
                <a:effectLst/>
                <a:latin typeface="arial" panose="020B0604020202020204" pitchFamily="34" charset="0"/>
              </a:rPr>
              <a:t>information that is not arranged according to a </a:t>
            </a:r>
            <a:r>
              <a:rPr lang="en-IN" b="1" i="0" dirty="0" err="1">
                <a:solidFill>
                  <a:srgbClr val="202124"/>
                </a:solidFill>
                <a:effectLst/>
                <a:latin typeface="arial" panose="020B0604020202020204" pitchFamily="34" charset="0"/>
              </a:rPr>
              <a:t>preset</a:t>
            </a:r>
            <a:r>
              <a:rPr lang="en-IN" b="1" i="0" dirty="0">
                <a:solidFill>
                  <a:srgbClr val="202124"/>
                </a:solidFill>
                <a:effectLst/>
                <a:latin typeface="arial" panose="020B0604020202020204" pitchFamily="34" charset="0"/>
              </a:rPr>
              <a:t> data model or schema</a:t>
            </a:r>
            <a:r>
              <a:rPr lang="en-IN" b="0" i="0" dirty="0">
                <a:solidFill>
                  <a:srgbClr val="202124"/>
                </a:solidFill>
                <a:effectLst/>
                <a:latin typeface="arial" panose="020B0604020202020204" pitchFamily="34" charset="0"/>
              </a:rPr>
              <a:t>, and therefore cannot be stored in a traditional relational database or RDBMS. Text and multimedia are two common types of unstructured content.</a:t>
            </a:r>
          </a:p>
          <a:p>
            <a:endParaRPr lang="en-IN" b="0" i="0" dirty="0">
              <a:solidFill>
                <a:srgbClr val="202124"/>
              </a:solidFill>
              <a:effectLst/>
              <a:latin typeface="arial" panose="020B0604020202020204" pitchFamily="34" charset="0"/>
            </a:endParaRPr>
          </a:p>
          <a:p>
            <a:endParaRPr lang="en-IN" dirty="0"/>
          </a:p>
        </p:txBody>
      </p:sp>
      <p:sp>
        <p:nvSpPr>
          <p:cNvPr id="4" name="Slide Number Placeholder 3"/>
          <p:cNvSpPr>
            <a:spLocks noGrp="1"/>
          </p:cNvSpPr>
          <p:nvPr>
            <p:ph type="sldNum" sz="quarter" idx="5"/>
          </p:nvPr>
        </p:nvSpPr>
        <p:spPr/>
        <p:txBody>
          <a:bodyPr/>
          <a:lstStyle/>
          <a:p>
            <a:fld id="{D13CD4D0-B3D5-4A18-8DC1-63FA63FF239F}" type="slidenum">
              <a:rPr lang="en-IN" smtClean="0"/>
              <a:t>12</a:t>
            </a:fld>
            <a:endParaRPr lang="en-IN"/>
          </a:p>
        </p:txBody>
      </p:sp>
    </p:spTree>
    <p:extLst>
      <p:ext uri="{BB962C8B-B14F-4D97-AF65-F5344CB8AC3E}">
        <p14:creationId xmlns:p14="http://schemas.microsoft.com/office/powerpoint/2010/main" val="3877928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E00BA08-E75C-454D-908D-2F6ABC9EA203}" type="datetimeFigureOut">
              <a:rPr lang="en-IN" smtClean="0"/>
              <a:t>11-04-2023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3B976B-4D57-42A3-B077-164E64E013F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11495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0BA08-E75C-454D-908D-2F6ABC9EA203}" type="datetimeFigureOut">
              <a:rPr lang="en-IN" smtClean="0"/>
              <a:t>11-04-2023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83390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0BA08-E75C-454D-908D-2F6ABC9EA203}" type="datetimeFigureOut">
              <a:rPr lang="en-IN" smtClean="0"/>
              <a:t>11-04-2023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989175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29445A-A014-4223-90E2-3D3353E0CE83}"/>
              </a:ext>
            </a:extLst>
          </p:cNvPr>
          <p:cNvSpPr>
            <a:spLocks noGrp="1"/>
          </p:cNvSpPr>
          <p:nvPr>
            <p:ph type="title" hasCustomPrompt="1"/>
          </p:nvPr>
        </p:nvSpPr>
        <p:spPr/>
        <p:txBody>
          <a:bodyPr/>
          <a:lstStyle>
            <a:lvl1pPr>
              <a:defRPr/>
            </a:lvl1pPr>
          </a:lstStyle>
          <a:p>
            <a:r>
              <a:rPr lang="en-US"/>
              <a:t>Heading Segoe UI </a:t>
            </a:r>
            <a:r>
              <a:rPr lang="en-US" err="1"/>
              <a:t>Semibold</a:t>
            </a:r>
            <a:r>
              <a:rPr lang="en-US"/>
              <a:t> 32</a:t>
            </a:r>
          </a:p>
        </p:txBody>
      </p:sp>
      <p:sp>
        <p:nvSpPr>
          <p:cNvPr id="5" name="Footer Placeholder 1">
            <a:extLst>
              <a:ext uri="{FF2B5EF4-FFF2-40B4-BE49-F238E27FC236}">
                <a16:creationId xmlns:a16="http://schemas.microsoft.com/office/drawing/2014/main" id="{EC2D8BCE-5DFE-4182-9B53-DC1422F668B9}"/>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316446172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subheadin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74CBFC5-126D-4E5D-BA79-A65662FA3631}"/>
              </a:ext>
            </a:extLst>
          </p:cNvPr>
          <p:cNvSpPr>
            <a:spLocks noGrp="1"/>
          </p:cNvSpPr>
          <p:nvPr>
            <p:ph type="title"/>
          </p:nvPr>
        </p:nvSpPr>
        <p:spPr>
          <a:xfrm>
            <a:off x="418643" y="440494"/>
            <a:ext cx="11341268" cy="642840"/>
          </a:xfrm>
        </p:spPr>
        <p:txBody>
          <a:bodyPr/>
          <a:lstStyle/>
          <a:p>
            <a:r>
              <a:rPr lang="en-US"/>
              <a:t>Click to edit Master title style</a:t>
            </a:r>
          </a:p>
        </p:txBody>
      </p:sp>
      <p:sp>
        <p:nvSpPr>
          <p:cNvPr id="4" name="Text Placeholder 3">
            <a:extLst>
              <a:ext uri="{FF2B5EF4-FFF2-40B4-BE49-F238E27FC236}">
                <a16:creationId xmlns:a16="http://schemas.microsoft.com/office/drawing/2014/main" id="{DB521330-4B4A-4C5F-85CF-D5CBC2772D39}"/>
              </a:ext>
            </a:extLst>
          </p:cNvPr>
          <p:cNvSpPr>
            <a:spLocks noGrp="1"/>
          </p:cNvSpPr>
          <p:nvPr>
            <p:ph type="body" sz="quarter" idx="10" hasCustomPrompt="1"/>
          </p:nvPr>
        </p:nvSpPr>
        <p:spPr>
          <a:xfrm>
            <a:off x="418643" y="1083334"/>
            <a:ext cx="11341268" cy="400110"/>
          </a:xfrm>
          <a:prstGeom prst="rect">
            <a:avLst/>
          </a:prstGeom>
        </p:spPr>
        <p:txBody>
          <a:bodyPr lIns="0" tIns="45720" rIns="0" bIns="45720"/>
          <a:lstStyle>
            <a:lvl1pPr>
              <a:defRPr sz="2000">
                <a:solidFill>
                  <a:schemeClr val="accent4"/>
                </a:solidFill>
              </a:defRPr>
            </a:lvl1pPr>
          </a:lstStyle>
          <a:p>
            <a:r>
              <a:rPr lang="en-US"/>
              <a:t>Subheading Segoe UI </a:t>
            </a:r>
            <a:r>
              <a:rPr lang="en-US" err="1"/>
              <a:t>Semibold</a:t>
            </a:r>
            <a:r>
              <a:rPr lang="en-US"/>
              <a:t> 20 </a:t>
            </a:r>
            <a:r>
              <a:rPr lang="en-US" err="1"/>
              <a:t>pt</a:t>
            </a:r>
            <a:endParaRPr lang="en-US"/>
          </a:p>
        </p:txBody>
      </p:sp>
      <p:sp>
        <p:nvSpPr>
          <p:cNvPr id="3" name="Footer Placeholder 1">
            <a:extLst>
              <a:ext uri="{FF2B5EF4-FFF2-40B4-BE49-F238E27FC236}">
                <a16:creationId xmlns:a16="http://schemas.microsoft.com/office/drawing/2014/main" id="{F1375FA3-68AA-4B3B-BB83-932D76211D48}"/>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dirty="0"/>
              <a:t>© Copyright Microsoft Corporation. All rights reserved.</a:t>
            </a:r>
          </a:p>
        </p:txBody>
      </p:sp>
    </p:spTree>
    <p:extLst>
      <p:ext uri="{BB962C8B-B14F-4D97-AF65-F5344CB8AC3E}">
        <p14:creationId xmlns:p14="http://schemas.microsoft.com/office/powerpoint/2010/main" val="42114388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00BA08-E75C-454D-908D-2F6ABC9EA203}" type="datetimeFigureOut">
              <a:rPr lang="en-IN" smtClean="0"/>
              <a:t>11-04-2023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1019534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00BA08-E75C-454D-908D-2F6ABC9EA203}" type="datetimeFigureOut">
              <a:rPr lang="en-IN" smtClean="0"/>
              <a:t>11-04-2023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3B976B-4D57-42A3-B077-164E64E013F7}" type="slidenum">
              <a:rPr lang="en-IN" smtClean="0"/>
              <a:t>‹#›</a:t>
            </a:fld>
            <a:endParaRPr lang="en-IN"/>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2435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E00BA08-E75C-454D-908D-2F6ABC9EA203}" type="datetimeFigureOut">
              <a:rPr lang="en-IN" smtClean="0"/>
              <a:t>11-04-2023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2183710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E00BA08-E75C-454D-908D-2F6ABC9EA203}" type="datetimeFigureOut">
              <a:rPr lang="en-IN" smtClean="0"/>
              <a:t>11-04-2023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1722252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00BA08-E75C-454D-908D-2F6ABC9EA203}" type="datetimeFigureOut">
              <a:rPr lang="en-IN" smtClean="0"/>
              <a:t>11-04-2023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481032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E00BA08-E75C-454D-908D-2F6ABC9EA203}" type="datetimeFigureOut">
              <a:rPr lang="en-IN" smtClean="0"/>
              <a:t>11-04-2023</a:t>
            </a:fld>
            <a:endParaRPr lang="en-IN"/>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IN"/>
          </a:p>
        </p:txBody>
      </p:sp>
      <p:sp>
        <p:nvSpPr>
          <p:cNvPr id="9" name="Slide Number Placeholder 8"/>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2889807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E00BA08-E75C-454D-908D-2F6ABC9EA203}" type="datetimeFigureOut">
              <a:rPr lang="en-IN" smtClean="0"/>
              <a:t>11-04-2023</a:t>
            </a:fld>
            <a:endParaRPr lang="en-IN"/>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IN"/>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43B976B-4D57-42A3-B077-164E64E013F7}" type="slidenum">
              <a:rPr lang="en-IN" smtClean="0"/>
              <a:t>‹#›</a:t>
            </a:fld>
            <a:endParaRPr lang="en-IN"/>
          </a:p>
        </p:txBody>
      </p:sp>
    </p:spTree>
    <p:extLst>
      <p:ext uri="{BB962C8B-B14F-4D97-AF65-F5344CB8AC3E}">
        <p14:creationId xmlns:p14="http://schemas.microsoft.com/office/powerpoint/2010/main" val="544291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00BA08-E75C-454D-908D-2F6ABC9EA203}" type="datetimeFigureOut">
              <a:rPr lang="en-IN" smtClean="0"/>
              <a:t>11-04-2023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3B976B-4D57-42A3-B077-164E64E013F7}" type="slidenum">
              <a:rPr lang="en-IN" smtClean="0"/>
              <a:t>‹#›</a:t>
            </a:fld>
            <a:endParaRPr lang="en-IN"/>
          </a:p>
        </p:txBody>
      </p:sp>
    </p:spTree>
    <p:extLst>
      <p:ext uri="{BB962C8B-B14F-4D97-AF65-F5344CB8AC3E}">
        <p14:creationId xmlns:p14="http://schemas.microsoft.com/office/powerpoint/2010/main" val="1434461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CE00BA08-E75C-454D-908D-2F6ABC9EA203}" type="datetimeFigureOut">
              <a:rPr lang="en-IN" smtClean="0"/>
              <a:t>11-04-2023</a:t>
            </a:fld>
            <a:endParaRPr lang="en-IN"/>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IN"/>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43B976B-4D57-42A3-B077-164E64E013F7}" type="slidenum">
              <a:rPr lang="en-IN" smtClean="0"/>
              <a:t>‹#›</a:t>
            </a:fld>
            <a:endParaRPr lang="en-IN"/>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2999726"/>
      </p:ext>
    </p:extLst>
  </p:cSld>
  <p:clrMap bg1="lt1" tx1="dk1" bg2="lt2" tx2="dk2" accent1="accent1" accent2="accent2" accent3="accent3" accent4="accent4" accent5="accent5" accent6="accent6" hlink="hlink" folHlink="folHlink"/>
  <p:sldLayoutIdLst>
    <p:sldLayoutId id="2147483830" r:id="rId1"/>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3.xml"/><Relationship Id="rId1" Type="http://schemas.openxmlformats.org/officeDocument/2006/relationships/slideLayout" Target="../slideLayouts/slideLayout12.xml"/><Relationship Id="rId5" Type="http://schemas.openxmlformats.org/officeDocument/2006/relationships/image" Target="../media/image16.emf"/><Relationship Id="rId4" Type="http://schemas.openxmlformats.org/officeDocument/2006/relationships/image" Target="../media/image15.emf"/></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 Id="rId5" Type="http://schemas.openxmlformats.org/officeDocument/2006/relationships/image" Target="../media/image19.png"/><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DDFD8-24AD-4F25-A3A7-8D5A82364A13}"/>
              </a:ext>
            </a:extLst>
          </p:cNvPr>
          <p:cNvSpPr>
            <a:spLocks noGrp="1"/>
          </p:cNvSpPr>
          <p:nvPr>
            <p:ph type="ctrTitle" idx="4294967295"/>
          </p:nvPr>
        </p:nvSpPr>
        <p:spPr>
          <a:xfrm>
            <a:off x="2232728" y="1360709"/>
            <a:ext cx="7155822" cy="1339961"/>
          </a:xfrm>
        </p:spPr>
        <p:txBody>
          <a:bodyPr>
            <a:noAutofit/>
          </a:bodyPr>
          <a:lstStyle/>
          <a:p>
            <a:pPr algn="ctr"/>
            <a:r>
              <a:rPr lang="en-IN" sz="4400" dirty="0">
                <a:solidFill>
                  <a:schemeClr val="tx1"/>
                </a:solidFill>
                <a:latin typeface="Amasis MT Pro" panose="020B0604020202020204" pitchFamily="18" charset="0"/>
              </a:rPr>
              <a:t>Data Engineering – Part1</a:t>
            </a:r>
          </a:p>
        </p:txBody>
      </p:sp>
      <p:cxnSp>
        <p:nvCxnSpPr>
          <p:cNvPr id="7" name="Straight Connector 6">
            <a:extLst>
              <a:ext uri="{FF2B5EF4-FFF2-40B4-BE49-F238E27FC236}">
                <a16:creationId xmlns:a16="http://schemas.microsoft.com/office/drawing/2014/main" id="{2B04BE60-DDA9-37D4-1B4C-E750F6A69E2C}"/>
              </a:ext>
            </a:extLst>
          </p:cNvPr>
          <p:cNvCxnSpPr/>
          <p:nvPr/>
        </p:nvCxnSpPr>
        <p:spPr>
          <a:xfrm>
            <a:off x="925033" y="2860158"/>
            <a:ext cx="10951535" cy="0"/>
          </a:xfrm>
          <a:prstGeom prst="line">
            <a:avLst/>
          </a:prstGeom>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B38E1D6A-12A3-51E7-5926-8ABC4E12C935}"/>
              </a:ext>
            </a:extLst>
          </p:cNvPr>
          <p:cNvSpPr txBox="1"/>
          <p:nvPr/>
        </p:nvSpPr>
        <p:spPr>
          <a:xfrm>
            <a:off x="2849525" y="4157330"/>
            <a:ext cx="4423144" cy="984885"/>
          </a:xfrm>
          <a:prstGeom prst="rect">
            <a:avLst/>
          </a:prstGeom>
          <a:noFill/>
        </p:spPr>
        <p:txBody>
          <a:bodyPr wrap="square" rtlCol="0">
            <a:spAutoFit/>
          </a:bodyPr>
          <a:lstStyle/>
          <a:p>
            <a:r>
              <a:rPr lang="en-IN" sz="4000" dirty="0">
                <a:solidFill>
                  <a:srgbClr val="C00000"/>
                </a:solidFill>
              </a:rPr>
              <a:t>Nirav Kumar</a:t>
            </a:r>
          </a:p>
          <a:p>
            <a:r>
              <a:rPr lang="en-IN" dirty="0"/>
              <a:t>Cloud Architect &amp; Microsoft Certified Trainer</a:t>
            </a:r>
          </a:p>
        </p:txBody>
      </p:sp>
      <p:pic>
        <p:nvPicPr>
          <p:cNvPr id="15" name="Picture 14" descr="A person wearing glasses&#10;&#10;Description automatically generated with medium confidence">
            <a:extLst>
              <a:ext uri="{FF2B5EF4-FFF2-40B4-BE49-F238E27FC236}">
                <a16:creationId xmlns:a16="http://schemas.microsoft.com/office/drawing/2014/main" id="{768CB6FB-1961-DB19-ED9D-551653AAF9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0213" y="3989444"/>
            <a:ext cx="1403499" cy="1403499"/>
          </a:xfrm>
          <a:prstGeom prst="rect">
            <a:avLst/>
          </a:prstGeom>
        </p:spPr>
      </p:pic>
      <p:sp>
        <p:nvSpPr>
          <p:cNvPr id="3" name="TextBox 2">
            <a:extLst>
              <a:ext uri="{FF2B5EF4-FFF2-40B4-BE49-F238E27FC236}">
                <a16:creationId xmlns:a16="http://schemas.microsoft.com/office/drawing/2014/main" id="{CAC27EBE-20EC-7A24-6828-4CB9B07BA5CF}"/>
              </a:ext>
            </a:extLst>
          </p:cNvPr>
          <p:cNvSpPr txBox="1"/>
          <p:nvPr/>
        </p:nvSpPr>
        <p:spPr>
          <a:xfrm>
            <a:off x="2849525" y="5312625"/>
            <a:ext cx="1467293" cy="369332"/>
          </a:xfrm>
          <a:prstGeom prst="rect">
            <a:avLst/>
          </a:prstGeom>
          <a:noFill/>
        </p:spPr>
        <p:txBody>
          <a:bodyPr wrap="square" rtlCol="0">
            <a:spAutoFit/>
          </a:bodyPr>
          <a:lstStyle/>
          <a:p>
            <a:r>
              <a:rPr lang="en-IN" dirty="0"/>
              <a:t>@niravk100</a:t>
            </a:r>
          </a:p>
        </p:txBody>
      </p:sp>
    </p:spTree>
    <p:extLst>
      <p:ext uri="{BB962C8B-B14F-4D97-AF65-F5344CB8AC3E}">
        <p14:creationId xmlns:p14="http://schemas.microsoft.com/office/powerpoint/2010/main" val="36528209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9BDF7D0-FA08-1F9D-8E17-426AD659A327}"/>
              </a:ext>
            </a:extLst>
          </p:cNvPr>
          <p:cNvPicPr>
            <a:picLocks noChangeAspect="1"/>
          </p:cNvPicPr>
          <p:nvPr/>
        </p:nvPicPr>
        <p:blipFill rotWithShape="1">
          <a:blip r:embed="rId2"/>
          <a:srcRect r="6165" b="3348"/>
          <a:stretch/>
        </p:blipFill>
        <p:spPr>
          <a:xfrm>
            <a:off x="1416269" y="389608"/>
            <a:ext cx="9359462" cy="5422614"/>
          </a:xfrm>
          <a:prstGeom prst="rect">
            <a:avLst/>
          </a:prstGeom>
        </p:spPr>
      </p:pic>
    </p:spTree>
    <p:extLst>
      <p:ext uri="{BB962C8B-B14F-4D97-AF65-F5344CB8AC3E}">
        <p14:creationId xmlns:p14="http://schemas.microsoft.com/office/powerpoint/2010/main" val="2268847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40D45-07F9-8FEF-7937-C03ADC46851A}"/>
              </a:ext>
            </a:extLst>
          </p:cNvPr>
          <p:cNvSpPr>
            <a:spLocks noGrp="1"/>
          </p:cNvSpPr>
          <p:nvPr>
            <p:ph type="title"/>
          </p:nvPr>
        </p:nvSpPr>
        <p:spPr/>
        <p:txBody>
          <a:bodyPr/>
          <a:lstStyle/>
          <a:p>
            <a:r>
              <a:rPr lang="en-IN" dirty="0"/>
              <a:t>Type of Big Data</a:t>
            </a:r>
          </a:p>
        </p:txBody>
      </p:sp>
      <p:sp>
        <p:nvSpPr>
          <p:cNvPr id="5" name="Rectangle 4">
            <a:extLst>
              <a:ext uri="{FF2B5EF4-FFF2-40B4-BE49-F238E27FC236}">
                <a16:creationId xmlns:a16="http://schemas.microsoft.com/office/drawing/2014/main" id="{0F723988-B51D-4D9D-942D-2B19F0D1E5D3}"/>
              </a:ext>
            </a:extLst>
          </p:cNvPr>
          <p:cNvSpPr/>
          <p:nvPr/>
        </p:nvSpPr>
        <p:spPr>
          <a:xfrm>
            <a:off x="1097280" y="2438400"/>
            <a:ext cx="2921876" cy="22807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Structured</a:t>
            </a:r>
          </a:p>
        </p:txBody>
      </p:sp>
      <p:sp>
        <p:nvSpPr>
          <p:cNvPr id="6" name="Rectangle 5">
            <a:extLst>
              <a:ext uri="{FF2B5EF4-FFF2-40B4-BE49-F238E27FC236}">
                <a16:creationId xmlns:a16="http://schemas.microsoft.com/office/drawing/2014/main" id="{1E51779B-197F-DEF6-96EE-4DB7931D90A5}"/>
              </a:ext>
            </a:extLst>
          </p:cNvPr>
          <p:cNvSpPr/>
          <p:nvPr/>
        </p:nvSpPr>
        <p:spPr>
          <a:xfrm>
            <a:off x="4903338" y="2438400"/>
            <a:ext cx="3031972" cy="228074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Semi-Structured</a:t>
            </a:r>
          </a:p>
        </p:txBody>
      </p:sp>
      <p:sp>
        <p:nvSpPr>
          <p:cNvPr id="7" name="Rectangle 6">
            <a:extLst>
              <a:ext uri="{FF2B5EF4-FFF2-40B4-BE49-F238E27FC236}">
                <a16:creationId xmlns:a16="http://schemas.microsoft.com/office/drawing/2014/main" id="{AF7CB1D4-F29A-51B5-10A8-19023FBC49BB}"/>
              </a:ext>
            </a:extLst>
          </p:cNvPr>
          <p:cNvSpPr/>
          <p:nvPr/>
        </p:nvSpPr>
        <p:spPr>
          <a:xfrm>
            <a:off x="8639503" y="2438400"/>
            <a:ext cx="2837794" cy="2280744"/>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Unstructured</a:t>
            </a:r>
          </a:p>
        </p:txBody>
      </p:sp>
    </p:spTree>
    <p:extLst>
      <p:ext uri="{BB962C8B-B14F-4D97-AF65-F5344CB8AC3E}">
        <p14:creationId xmlns:p14="http://schemas.microsoft.com/office/powerpoint/2010/main" val="3786648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B8EDEC3-3588-E757-6180-F875988B23B2}"/>
              </a:ext>
            </a:extLst>
          </p:cNvPr>
          <p:cNvPicPr>
            <a:picLocks noChangeAspect="1"/>
          </p:cNvPicPr>
          <p:nvPr/>
        </p:nvPicPr>
        <p:blipFill rotWithShape="1">
          <a:blip r:embed="rId3"/>
          <a:srcRect t="445" b="3340"/>
          <a:stretch/>
        </p:blipFill>
        <p:spPr>
          <a:xfrm>
            <a:off x="-79821" y="0"/>
            <a:ext cx="12192000" cy="6598508"/>
          </a:xfrm>
          <a:prstGeom prst="rect">
            <a:avLst/>
          </a:prstGeom>
        </p:spPr>
      </p:pic>
      <p:pic>
        <p:nvPicPr>
          <p:cNvPr id="4098" name="Picture 2" descr="semi-structured-data-example">
            <a:extLst>
              <a:ext uri="{FF2B5EF4-FFF2-40B4-BE49-F238E27FC236}">
                <a16:creationId xmlns:a16="http://schemas.microsoft.com/office/drawing/2014/main" id="{795EA11D-74A2-F6BF-F88E-64378EA4E35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420" b="3420"/>
          <a:stretch/>
        </p:blipFill>
        <p:spPr bwMode="auto">
          <a:xfrm>
            <a:off x="-79821" y="0"/>
            <a:ext cx="12192000" cy="63889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unstructured-data-example">
            <a:extLst>
              <a:ext uri="{FF2B5EF4-FFF2-40B4-BE49-F238E27FC236}">
                <a16:creationId xmlns:a16="http://schemas.microsoft.com/office/drawing/2014/main" id="{3AB40E68-4D17-58C7-35CE-3054D2E861C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632" b="1632"/>
          <a:stretch/>
        </p:blipFill>
        <p:spPr bwMode="auto">
          <a:xfrm>
            <a:off x="-127322" y="-11575"/>
            <a:ext cx="12287003" cy="66858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2835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0-#ppt_w/2"/>
                                          </p:val>
                                        </p:tav>
                                        <p:tav tm="100000">
                                          <p:val>
                                            <p:strVal val="#ppt_x"/>
                                          </p:val>
                                        </p:tav>
                                      </p:tavLst>
                                    </p:anim>
                                    <p:anim calcmode="lin" valueType="num">
                                      <p:cBhvr additive="base">
                                        <p:cTn id="8" dur="500" fill="hold"/>
                                        <p:tgtEl>
                                          <p:spTgt spid="409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100"/>
                                        </p:tgtEl>
                                        <p:attrNameLst>
                                          <p:attrName>style.visibility</p:attrName>
                                        </p:attrNameLst>
                                      </p:cBhvr>
                                      <p:to>
                                        <p:strVal val="visible"/>
                                      </p:to>
                                    </p:set>
                                    <p:anim calcmode="lin" valueType="num">
                                      <p:cBhvr additive="base">
                                        <p:cTn id="13" dur="500" fill="hold"/>
                                        <p:tgtEl>
                                          <p:spTgt spid="4100"/>
                                        </p:tgtEl>
                                        <p:attrNameLst>
                                          <p:attrName>ppt_x</p:attrName>
                                        </p:attrNameLst>
                                      </p:cBhvr>
                                      <p:tavLst>
                                        <p:tav tm="0">
                                          <p:val>
                                            <p:strVal val="0-#ppt_w/2"/>
                                          </p:val>
                                        </p:tav>
                                        <p:tav tm="100000">
                                          <p:val>
                                            <p:strVal val="#ppt_x"/>
                                          </p:val>
                                        </p:tav>
                                      </p:tavLst>
                                    </p:anim>
                                    <p:anim calcmode="lin" valueType="num">
                                      <p:cBhvr additive="base">
                                        <p:cTn id="14" dur="500" fill="hold"/>
                                        <p:tgtEl>
                                          <p:spTgt spid="410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Major Big Data Technologies</a:t>
            </a:r>
          </a:p>
        </p:txBody>
      </p:sp>
    </p:spTree>
    <p:extLst>
      <p:ext uri="{BB962C8B-B14F-4D97-AF65-F5344CB8AC3E}">
        <p14:creationId xmlns:p14="http://schemas.microsoft.com/office/powerpoint/2010/main" val="3446586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046FC-79AC-9D99-AF79-E0FE113C1749}"/>
              </a:ext>
            </a:extLst>
          </p:cNvPr>
          <p:cNvSpPr>
            <a:spLocks noGrp="1"/>
          </p:cNvSpPr>
          <p:nvPr>
            <p:ph type="title"/>
          </p:nvPr>
        </p:nvSpPr>
        <p:spPr/>
        <p:txBody>
          <a:bodyPr/>
          <a:lstStyle/>
          <a:p>
            <a:r>
              <a:rPr lang="en-IN" dirty="0"/>
              <a:t>Type of Big Data Technologies</a:t>
            </a:r>
          </a:p>
        </p:txBody>
      </p:sp>
      <p:sp>
        <p:nvSpPr>
          <p:cNvPr id="4" name="Rectangle 3">
            <a:extLst>
              <a:ext uri="{FF2B5EF4-FFF2-40B4-BE49-F238E27FC236}">
                <a16:creationId xmlns:a16="http://schemas.microsoft.com/office/drawing/2014/main" id="{F74837F8-7CC7-89E8-5921-3A974FFBD6AB}"/>
              </a:ext>
            </a:extLst>
          </p:cNvPr>
          <p:cNvSpPr/>
          <p:nvPr/>
        </p:nvSpPr>
        <p:spPr>
          <a:xfrm>
            <a:off x="959708" y="2360141"/>
            <a:ext cx="2458995" cy="23848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a:t>Storage Technologies</a:t>
            </a:r>
          </a:p>
        </p:txBody>
      </p:sp>
      <p:sp>
        <p:nvSpPr>
          <p:cNvPr id="5" name="Rectangle 4">
            <a:extLst>
              <a:ext uri="{FF2B5EF4-FFF2-40B4-BE49-F238E27FC236}">
                <a16:creationId xmlns:a16="http://schemas.microsoft.com/office/drawing/2014/main" id="{68CAF541-FBA8-D474-0238-9493411943D4}"/>
              </a:ext>
            </a:extLst>
          </p:cNvPr>
          <p:cNvSpPr/>
          <p:nvPr/>
        </p:nvSpPr>
        <p:spPr>
          <a:xfrm>
            <a:off x="3619500" y="2360141"/>
            <a:ext cx="2458995" cy="2384854"/>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a:t>Integration Technologies</a:t>
            </a:r>
          </a:p>
        </p:txBody>
      </p:sp>
      <p:sp>
        <p:nvSpPr>
          <p:cNvPr id="6" name="Rectangle 5">
            <a:extLst>
              <a:ext uri="{FF2B5EF4-FFF2-40B4-BE49-F238E27FC236}">
                <a16:creationId xmlns:a16="http://schemas.microsoft.com/office/drawing/2014/main" id="{4EF4BE66-9812-F5D0-FD74-7574284A244F}"/>
              </a:ext>
            </a:extLst>
          </p:cNvPr>
          <p:cNvSpPr/>
          <p:nvPr/>
        </p:nvSpPr>
        <p:spPr>
          <a:xfrm>
            <a:off x="6279292" y="2360141"/>
            <a:ext cx="2458995" cy="2384854"/>
          </a:xfrm>
          <a:prstGeom prst="rect">
            <a:avLst/>
          </a:prstGeom>
          <a:solidFill>
            <a:schemeClr val="accent3">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a:t>Processing Technologies</a:t>
            </a:r>
          </a:p>
        </p:txBody>
      </p:sp>
      <p:sp>
        <p:nvSpPr>
          <p:cNvPr id="7" name="Rectangle 6">
            <a:extLst>
              <a:ext uri="{FF2B5EF4-FFF2-40B4-BE49-F238E27FC236}">
                <a16:creationId xmlns:a16="http://schemas.microsoft.com/office/drawing/2014/main" id="{394C20A7-2615-3F90-0200-E5C3E5A7B0A0}"/>
              </a:ext>
            </a:extLst>
          </p:cNvPr>
          <p:cNvSpPr/>
          <p:nvPr/>
        </p:nvSpPr>
        <p:spPr>
          <a:xfrm>
            <a:off x="8939084" y="2360141"/>
            <a:ext cx="2458995" cy="2384854"/>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dirty="0"/>
              <a:t>Visualization Technologies</a:t>
            </a:r>
          </a:p>
        </p:txBody>
      </p:sp>
      <p:sp>
        <p:nvSpPr>
          <p:cNvPr id="8" name="TextBox 7">
            <a:extLst>
              <a:ext uri="{FF2B5EF4-FFF2-40B4-BE49-F238E27FC236}">
                <a16:creationId xmlns:a16="http://schemas.microsoft.com/office/drawing/2014/main" id="{A5FA17AD-DA01-5B7E-EDB6-75171481C4AA}"/>
              </a:ext>
            </a:extLst>
          </p:cNvPr>
          <p:cNvSpPr txBox="1"/>
          <p:nvPr/>
        </p:nvSpPr>
        <p:spPr>
          <a:xfrm>
            <a:off x="1097280" y="5367775"/>
            <a:ext cx="2321423" cy="646331"/>
          </a:xfrm>
          <a:prstGeom prst="rect">
            <a:avLst/>
          </a:prstGeom>
          <a:noFill/>
        </p:spPr>
        <p:txBody>
          <a:bodyPr wrap="square" rtlCol="0">
            <a:spAutoFit/>
          </a:bodyPr>
          <a:lstStyle/>
          <a:p>
            <a:r>
              <a:rPr lang="en-IN" dirty="0">
                <a:solidFill>
                  <a:srgbClr val="FF0000"/>
                </a:solidFill>
              </a:rPr>
              <a:t>HDFS</a:t>
            </a:r>
            <a:r>
              <a:rPr lang="en-IN" dirty="0"/>
              <a:t>, Azure Data Lake, AWS S3, etc</a:t>
            </a:r>
          </a:p>
        </p:txBody>
      </p:sp>
      <p:sp>
        <p:nvSpPr>
          <p:cNvPr id="9" name="TextBox 8">
            <a:extLst>
              <a:ext uri="{FF2B5EF4-FFF2-40B4-BE49-F238E27FC236}">
                <a16:creationId xmlns:a16="http://schemas.microsoft.com/office/drawing/2014/main" id="{5C200E4A-1831-0DFC-D975-9E9461DD4638}"/>
              </a:ext>
            </a:extLst>
          </p:cNvPr>
          <p:cNvSpPr txBox="1"/>
          <p:nvPr/>
        </p:nvSpPr>
        <p:spPr>
          <a:xfrm>
            <a:off x="8939084" y="5243174"/>
            <a:ext cx="2321423" cy="369332"/>
          </a:xfrm>
          <a:prstGeom prst="rect">
            <a:avLst/>
          </a:prstGeom>
          <a:noFill/>
        </p:spPr>
        <p:txBody>
          <a:bodyPr wrap="square" rtlCol="0">
            <a:spAutoFit/>
          </a:bodyPr>
          <a:lstStyle/>
          <a:p>
            <a:r>
              <a:rPr lang="en-IN" dirty="0"/>
              <a:t>Power BI, Tableau, etc</a:t>
            </a:r>
          </a:p>
        </p:txBody>
      </p:sp>
      <p:sp>
        <p:nvSpPr>
          <p:cNvPr id="10" name="TextBox 9">
            <a:extLst>
              <a:ext uri="{FF2B5EF4-FFF2-40B4-BE49-F238E27FC236}">
                <a16:creationId xmlns:a16="http://schemas.microsoft.com/office/drawing/2014/main" id="{063ED166-3CAB-E05A-92F6-C4B33D853EE7}"/>
              </a:ext>
            </a:extLst>
          </p:cNvPr>
          <p:cNvSpPr txBox="1"/>
          <p:nvPr/>
        </p:nvSpPr>
        <p:spPr>
          <a:xfrm>
            <a:off x="6348077" y="5243174"/>
            <a:ext cx="2321423" cy="923330"/>
          </a:xfrm>
          <a:prstGeom prst="rect">
            <a:avLst/>
          </a:prstGeom>
          <a:noFill/>
        </p:spPr>
        <p:txBody>
          <a:bodyPr wrap="square" rtlCol="0">
            <a:spAutoFit/>
          </a:bodyPr>
          <a:lstStyle/>
          <a:p>
            <a:r>
              <a:rPr lang="en-IN" dirty="0">
                <a:solidFill>
                  <a:srgbClr val="FF0000"/>
                </a:solidFill>
              </a:rPr>
              <a:t>Apache Hadoop,</a:t>
            </a:r>
            <a:r>
              <a:rPr lang="en-IN" dirty="0"/>
              <a:t> </a:t>
            </a:r>
            <a:r>
              <a:rPr lang="en-IN" dirty="0">
                <a:solidFill>
                  <a:srgbClr val="FF0000"/>
                </a:solidFill>
              </a:rPr>
              <a:t>Apache Spark</a:t>
            </a:r>
            <a:r>
              <a:rPr lang="en-IN" dirty="0"/>
              <a:t>, Azure </a:t>
            </a:r>
            <a:r>
              <a:rPr lang="en-IN" dirty="0" err="1"/>
              <a:t>DataBricks</a:t>
            </a:r>
            <a:r>
              <a:rPr lang="en-IN" dirty="0"/>
              <a:t>, etc</a:t>
            </a:r>
          </a:p>
        </p:txBody>
      </p:sp>
      <p:sp>
        <p:nvSpPr>
          <p:cNvPr id="11" name="TextBox 10">
            <a:extLst>
              <a:ext uri="{FF2B5EF4-FFF2-40B4-BE49-F238E27FC236}">
                <a16:creationId xmlns:a16="http://schemas.microsoft.com/office/drawing/2014/main" id="{A78DEAB6-9848-4141-A213-5EA1F304B842}"/>
              </a:ext>
            </a:extLst>
          </p:cNvPr>
          <p:cNvSpPr txBox="1"/>
          <p:nvPr/>
        </p:nvSpPr>
        <p:spPr>
          <a:xfrm>
            <a:off x="3805057" y="5367773"/>
            <a:ext cx="2321423" cy="646331"/>
          </a:xfrm>
          <a:prstGeom prst="rect">
            <a:avLst/>
          </a:prstGeom>
          <a:noFill/>
        </p:spPr>
        <p:txBody>
          <a:bodyPr wrap="square" rtlCol="0">
            <a:spAutoFit/>
          </a:bodyPr>
          <a:lstStyle/>
          <a:p>
            <a:r>
              <a:rPr lang="en-IN" dirty="0"/>
              <a:t>Azure Data Factory, AWS Glue, etc</a:t>
            </a:r>
          </a:p>
        </p:txBody>
      </p:sp>
    </p:spTree>
    <p:extLst>
      <p:ext uri="{BB962C8B-B14F-4D97-AF65-F5344CB8AC3E}">
        <p14:creationId xmlns:p14="http://schemas.microsoft.com/office/powerpoint/2010/main" val="1078575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fill="hold"/>
                                        <p:tgtEl>
                                          <p:spTgt spid="11"/>
                                        </p:tgtEl>
                                        <p:attrNameLst>
                                          <p:attrName>ppt_x</p:attrName>
                                        </p:attrNameLst>
                                      </p:cBhvr>
                                      <p:tavLst>
                                        <p:tav tm="0">
                                          <p:val>
                                            <p:strVal val="#ppt_x"/>
                                          </p:val>
                                        </p:tav>
                                        <p:tav tm="100000">
                                          <p:val>
                                            <p:strVal val="#ppt_x"/>
                                          </p:val>
                                        </p:tav>
                                      </p:tavLst>
                                    </p:anim>
                                    <p:anim calcmode="lin" valueType="num">
                                      <p:cBhvr additive="base">
                                        <p:cTn id="3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P spid="9" grpId="0"/>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Azure Big Data Services</a:t>
            </a:r>
          </a:p>
        </p:txBody>
      </p:sp>
    </p:spTree>
    <p:extLst>
      <p:ext uri="{BB962C8B-B14F-4D97-AF65-F5344CB8AC3E}">
        <p14:creationId xmlns:p14="http://schemas.microsoft.com/office/powerpoint/2010/main" val="1137205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41606-6A4B-45C0-8DD1-7C4871F3A5E3}"/>
              </a:ext>
            </a:extLst>
          </p:cNvPr>
          <p:cNvSpPr>
            <a:spLocks noGrp="1"/>
          </p:cNvSpPr>
          <p:nvPr>
            <p:ph type="title"/>
          </p:nvPr>
        </p:nvSpPr>
        <p:spPr>
          <a:xfrm>
            <a:off x="695370" y="774135"/>
            <a:ext cx="11341268" cy="680196"/>
          </a:xfrm>
        </p:spPr>
        <p:txBody>
          <a:bodyPr>
            <a:normAutofit fontScale="90000"/>
          </a:bodyPr>
          <a:lstStyle/>
          <a:p>
            <a:r>
              <a:rPr lang="en-US" dirty="0"/>
              <a:t>Azure Major Big Data Services</a:t>
            </a:r>
          </a:p>
        </p:txBody>
      </p:sp>
      <p:pic>
        <p:nvPicPr>
          <p:cNvPr id="5" name="Picture 4">
            <a:extLst>
              <a:ext uri="{FF2B5EF4-FFF2-40B4-BE49-F238E27FC236}">
                <a16:creationId xmlns:a16="http://schemas.microsoft.com/office/drawing/2014/main" id="{590579AC-6FB4-47E5-AE37-939E43D1A6D5}"/>
              </a:ext>
              <a:ext uri="{C183D7F6-B498-43B3-948B-1728B52AA6E4}">
                <adec:decorative xmlns:adec="http://schemas.microsoft.com/office/drawing/2017/decorative" val="1"/>
              </a:ext>
            </a:extLst>
          </p:cNvPr>
          <p:cNvPicPr>
            <a:picLocks noChangeAspect="1"/>
          </p:cNvPicPr>
          <p:nvPr/>
        </p:nvPicPr>
        <p:blipFill>
          <a:blip r:embed="rId3"/>
          <a:stretch>
            <a:fillRect/>
          </a:stretch>
        </p:blipFill>
        <p:spPr>
          <a:xfrm>
            <a:off x="4165751" y="2402374"/>
            <a:ext cx="1465045" cy="1439049"/>
          </a:xfrm>
          <a:prstGeom prst="rect">
            <a:avLst/>
          </a:prstGeom>
        </p:spPr>
      </p:pic>
      <p:sp>
        <p:nvSpPr>
          <p:cNvPr id="27" name="TextBox 26">
            <a:extLst>
              <a:ext uri="{FF2B5EF4-FFF2-40B4-BE49-F238E27FC236}">
                <a16:creationId xmlns:a16="http://schemas.microsoft.com/office/drawing/2014/main" id="{F4E102E5-43CB-4F4D-A99D-2031DD84637D}"/>
              </a:ext>
            </a:extLst>
          </p:cNvPr>
          <p:cNvSpPr txBox="1"/>
          <p:nvPr/>
        </p:nvSpPr>
        <p:spPr>
          <a:xfrm>
            <a:off x="3790693" y="4028088"/>
            <a:ext cx="2215159"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Data Factory</a:t>
            </a:r>
          </a:p>
        </p:txBody>
      </p:sp>
      <p:sp>
        <p:nvSpPr>
          <p:cNvPr id="19" name="TextBox 18">
            <a:extLst>
              <a:ext uri="{FF2B5EF4-FFF2-40B4-BE49-F238E27FC236}">
                <a16:creationId xmlns:a16="http://schemas.microsoft.com/office/drawing/2014/main" id="{623FE85D-196C-495F-9420-F1187E27825E}"/>
              </a:ext>
            </a:extLst>
          </p:cNvPr>
          <p:cNvSpPr txBox="1"/>
          <p:nvPr/>
        </p:nvSpPr>
        <p:spPr>
          <a:xfrm>
            <a:off x="1242530" y="4044739"/>
            <a:ext cx="2215159"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Data</a:t>
            </a:r>
            <a:b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b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Lake</a:t>
            </a:r>
          </a:p>
        </p:txBody>
      </p:sp>
      <p:pic>
        <p:nvPicPr>
          <p:cNvPr id="6" name="Picture 5">
            <a:extLst>
              <a:ext uri="{FF2B5EF4-FFF2-40B4-BE49-F238E27FC236}">
                <a16:creationId xmlns:a16="http://schemas.microsoft.com/office/drawing/2014/main" id="{346A94DF-59C2-4045-8E06-A41F6F840F7D}"/>
              </a:ext>
              <a:ext uri="{C183D7F6-B498-43B3-948B-1728B52AA6E4}">
                <adec:decorative xmlns:adec="http://schemas.microsoft.com/office/drawing/2017/decorative" val="1"/>
              </a:ext>
            </a:extLst>
          </p:cNvPr>
          <p:cNvPicPr>
            <a:picLocks noChangeAspect="1"/>
          </p:cNvPicPr>
          <p:nvPr/>
        </p:nvPicPr>
        <p:blipFill>
          <a:blip r:embed="rId4"/>
          <a:stretch>
            <a:fillRect/>
          </a:stretch>
        </p:blipFill>
        <p:spPr>
          <a:xfrm>
            <a:off x="6778323" y="2544485"/>
            <a:ext cx="1412004" cy="1500254"/>
          </a:xfrm>
          <a:prstGeom prst="rect">
            <a:avLst/>
          </a:prstGeom>
        </p:spPr>
      </p:pic>
      <p:pic>
        <p:nvPicPr>
          <p:cNvPr id="8" name="Picture 7">
            <a:extLst>
              <a:ext uri="{FF2B5EF4-FFF2-40B4-BE49-F238E27FC236}">
                <a16:creationId xmlns:a16="http://schemas.microsoft.com/office/drawing/2014/main" id="{366F22BB-E159-4D2A-A184-4DBE2952A341}"/>
              </a:ext>
              <a:ext uri="{C183D7F6-B498-43B3-948B-1728B52AA6E4}">
                <adec:decorative xmlns:adec="http://schemas.microsoft.com/office/drawing/2017/decorative" val="1"/>
              </a:ext>
            </a:extLst>
          </p:cNvPr>
          <p:cNvPicPr>
            <a:picLocks noChangeAspect="1"/>
          </p:cNvPicPr>
          <p:nvPr/>
        </p:nvPicPr>
        <p:blipFill>
          <a:blip r:embed="rId5"/>
          <a:stretch>
            <a:fillRect/>
          </a:stretch>
        </p:blipFill>
        <p:spPr>
          <a:xfrm>
            <a:off x="1469697" y="2318056"/>
            <a:ext cx="1563737" cy="1563737"/>
          </a:xfrm>
          <a:prstGeom prst="rect">
            <a:avLst/>
          </a:prstGeom>
        </p:spPr>
      </p:pic>
      <p:sp>
        <p:nvSpPr>
          <p:cNvPr id="15" name="TextBox 14">
            <a:extLst>
              <a:ext uri="{FF2B5EF4-FFF2-40B4-BE49-F238E27FC236}">
                <a16:creationId xmlns:a16="http://schemas.microsoft.com/office/drawing/2014/main" id="{BCC08A19-16ED-48F3-BB0E-3B712045DD24}"/>
              </a:ext>
            </a:extLst>
          </p:cNvPr>
          <p:cNvSpPr txBox="1"/>
          <p:nvPr/>
        </p:nvSpPr>
        <p:spPr>
          <a:xfrm>
            <a:off x="6778323" y="4044739"/>
            <a:ext cx="2215159"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Databricks</a:t>
            </a:r>
          </a:p>
        </p:txBody>
      </p:sp>
    </p:spTree>
    <p:extLst>
      <p:ext uri="{BB962C8B-B14F-4D97-AF65-F5344CB8AC3E}">
        <p14:creationId xmlns:p14="http://schemas.microsoft.com/office/powerpoint/2010/main" val="13474964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par>
                                <p:cTn id="10" presetID="53" presetClass="entr" presetSubtype="16" fill="hold"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p:cTn id="24" dur="500" fill="hold"/>
                                        <p:tgtEl>
                                          <p:spTgt spid="27"/>
                                        </p:tgtEl>
                                        <p:attrNameLst>
                                          <p:attrName>ppt_w</p:attrName>
                                        </p:attrNameLst>
                                      </p:cBhvr>
                                      <p:tavLst>
                                        <p:tav tm="0">
                                          <p:val>
                                            <p:fltVal val="0"/>
                                          </p:val>
                                        </p:tav>
                                        <p:tav tm="100000">
                                          <p:val>
                                            <p:strVal val="#ppt_w"/>
                                          </p:val>
                                        </p:tav>
                                      </p:tavLst>
                                    </p:anim>
                                    <p:anim calcmode="lin" valueType="num">
                                      <p:cBhvr>
                                        <p:cTn id="25" dur="500" fill="hold"/>
                                        <p:tgtEl>
                                          <p:spTgt spid="27"/>
                                        </p:tgtEl>
                                        <p:attrNameLst>
                                          <p:attrName>ppt_h</p:attrName>
                                        </p:attrNameLst>
                                      </p:cBhvr>
                                      <p:tavLst>
                                        <p:tav tm="0">
                                          <p:val>
                                            <p:fltVal val="0"/>
                                          </p:val>
                                        </p:tav>
                                        <p:tav tm="100000">
                                          <p:val>
                                            <p:strVal val="#ppt_h"/>
                                          </p:val>
                                        </p:tav>
                                      </p:tavLst>
                                    </p:anim>
                                    <p:animEffect transition="in" filter="fade">
                                      <p:cBhvr>
                                        <p:cTn id="26" dur="500"/>
                                        <p:tgtEl>
                                          <p:spTgt spid="27"/>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Effect transition="in" filter="fade">
                                      <p:cBhvr>
                                        <p:cTn id="33" dur="500"/>
                                        <p:tgtEl>
                                          <p:spTgt spid="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fltVal val="0"/>
                                          </p:val>
                                        </p:tav>
                                        <p:tav tm="100000">
                                          <p:val>
                                            <p:strVal val="#ppt_h"/>
                                          </p:val>
                                        </p:tav>
                                      </p:tavLst>
                                    </p:anim>
                                    <p:animEffect transition="in" filter="fade">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9" grpId="0"/>
      <p:bldP spid="1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4041606-6A4B-45C0-8DD1-7C4871F3A5E3}"/>
              </a:ext>
            </a:extLst>
          </p:cNvPr>
          <p:cNvSpPr>
            <a:spLocks noGrp="1"/>
          </p:cNvSpPr>
          <p:nvPr>
            <p:ph type="title"/>
          </p:nvPr>
        </p:nvSpPr>
        <p:spPr>
          <a:xfrm>
            <a:off x="695370" y="774135"/>
            <a:ext cx="11341268" cy="680196"/>
          </a:xfrm>
        </p:spPr>
        <p:txBody>
          <a:bodyPr>
            <a:normAutofit fontScale="90000"/>
          </a:bodyPr>
          <a:lstStyle/>
          <a:p>
            <a:r>
              <a:rPr lang="en-US" dirty="0"/>
              <a:t>Azure Other Big Data Services</a:t>
            </a:r>
          </a:p>
        </p:txBody>
      </p:sp>
      <p:sp>
        <p:nvSpPr>
          <p:cNvPr id="27" name="TextBox 26">
            <a:extLst>
              <a:ext uri="{FF2B5EF4-FFF2-40B4-BE49-F238E27FC236}">
                <a16:creationId xmlns:a16="http://schemas.microsoft.com/office/drawing/2014/main" id="{F4E102E5-43CB-4F4D-A99D-2031DD84637D}"/>
              </a:ext>
            </a:extLst>
          </p:cNvPr>
          <p:cNvSpPr txBox="1"/>
          <p:nvPr/>
        </p:nvSpPr>
        <p:spPr>
          <a:xfrm>
            <a:off x="3572944" y="4073532"/>
            <a:ext cx="2215159"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SQL</a:t>
            </a:r>
          </a:p>
        </p:txBody>
      </p:sp>
      <p:sp>
        <p:nvSpPr>
          <p:cNvPr id="19" name="TextBox 18">
            <a:extLst>
              <a:ext uri="{FF2B5EF4-FFF2-40B4-BE49-F238E27FC236}">
                <a16:creationId xmlns:a16="http://schemas.microsoft.com/office/drawing/2014/main" id="{623FE85D-196C-495F-9420-F1187E27825E}"/>
              </a:ext>
            </a:extLst>
          </p:cNvPr>
          <p:cNvSpPr txBox="1"/>
          <p:nvPr/>
        </p:nvSpPr>
        <p:spPr>
          <a:xfrm>
            <a:off x="1242530" y="4044739"/>
            <a:ext cx="1920395"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a:t>
            </a:r>
            <a:r>
              <a:rPr lang="en-GB" sz="2400" dirty="0">
                <a:solidFill>
                  <a:srgbClr val="000000"/>
                </a:solidFill>
                <a:latin typeface="Segoe UI Semibold"/>
                <a:ea typeface="Segoe UI" pitchFamily="34" charset="0"/>
                <a:cs typeface="Segoe UI" pitchFamily="34" charset="0"/>
              </a:rPr>
              <a:t>Synapse</a:t>
            </a:r>
            <a:endPar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endParaRPr>
          </a:p>
        </p:txBody>
      </p:sp>
      <p:sp>
        <p:nvSpPr>
          <p:cNvPr id="15" name="TextBox 14">
            <a:extLst>
              <a:ext uri="{FF2B5EF4-FFF2-40B4-BE49-F238E27FC236}">
                <a16:creationId xmlns:a16="http://schemas.microsoft.com/office/drawing/2014/main" id="{BCC08A19-16ED-48F3-BB0E-3B712045DD24}"/>
              </a:ext>
            </a:extLst>
          </p:cNvPr>
          <p:cNvSpPr txBox="1"/>
          <p:nvPr/>
        </p:nvSpPr>
        <p:spPr>
          <a:xfrm>
            <a:off x="6198122" y="4044739"/>
            <a:ext cx="2215159" cy="808304"/>
          </a:xfrm>
          <a:prstGeom prst="rect">
            <a:avLst/>
          </a:prstGeom>
        </p:spPr>
        <p:txBody>
          <a:bodyPr vert="horz" wrap="square" lIns="0" tIns="0" rIns="0" bIns="0" rtlCol="0" anchor="t">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GB" sz="2400" b="0" i="0" u="none" strike="noStrike" kern="1200" cap="none" spc="0" normalizeH="0" baseline="0" noProof="0" dirty="0">
                <a:ln>
                  <a:noFill/>
                </a:ln>
                <a:solidFill>
                  <a:srgbClr val="000000"/>
                </a:solidFill>
                <a:effectLst/>
                <a:uLnTx/>
                <a:uFillTx/>
                <a:latin typeface="Segoe UI Semibold"/>
                <a:ea typeface="Segoe UI" pitchFamily="34" charset="0"/>
                <a:cs typeface="Segoe UI" pitchFamily="34" charset="0"/>
              </a:rPr>
              <a:t>Azure Stream Analytics</a:t>
            </a:r>
          </a:p>
        </p:txBody>
      </p:sp>
      <p:pic>
        <p:nvPicPr>
          <p:cNvPr id="2050" name="Picture 2" descr="Azure Synapse Analytics | Microsoft Azure">
            <a:extLst>
              <a:ext uri="{FF2B5EF4-FFF2-40B4-BE49-F238E27FC236}">
                <a16:creationId xmlns:a16="http://schemas.microsoft.com/office/drawing/2014/main" id="{2F541850-3BDA-BD3E-A0C4-BC08F431CF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2988" y="2257071"/>
            <a:ext cx="1584352" cy="1584352"/>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zure SQL | Microsoft Azure">
            <a:extLst>
              <a:ext uri="{FF2B5EF4-FFF2-40B4-BE49-F238E27FC236}">
                <a16:creationId xmlns:a16="http://schemas.microsoft.com/office/drawing/2014/main" id="{595B9265-DECA-0713-341E-A1DE4A442E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7373" y="2316095"/>
            <a:ext cx="1466303" cy="146630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icrosoft Azure Stream Analytics | element61">
            <a:extLst>
              <a:ext uri="{FF2B5EF4-FFF2-40B4-BE49-F238E27FC236}">
                <a16:creationId xmlns:a16="http://schemas.microsoft.com/office/drawing/2014/main" id="{92A87AA1-F5D2-F0A3-ED0D-74879190E4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96794" y="2198046"/>
            <a:ext cx="3017813" cy="1584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90103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p:cTn id="7" dur="500" fill="hold"/>
                                        <p:tgtEl>
                                          <p:spTgt spid="2050"/>
                                        </p:tgtEl>
                                        <p:attrNameLst>
                                          <p:attrName>ppt_w</p:attrName>
                                        </p:attrNameLst>
                                      </p:cBhvr>
                                      <p:tavLst>
                                        <p:tav tm="0">
                                          <p:val>
                                            <p:fltVal val="0"/>
                                          </p:val>
                                        </p:tav>
                                        <p:tav tm="100000">
                                          <p:val>
                                            <p:strVal val="#ppt_w"/>
                                          </p:val>
                                        </p:tav>
                                      </p:tavLst>
                                    </p:anim>
                                    <p:anim calcmode="lin" valueType="num">
                                      <p:cBhvr>
                                        <p:cTn id="8" dur="500" fill="hold"/>
                                        <p:tgtEl>
                                          <p:spTgt spid="2050"/>
                                        </p:tgtEl>
                                        <p:attrNameLst>
                                          <p:attrName>ppt_h</p:attrName>
                                        </p:attrNameLst>
                                      </p:cBhvr>
                                      <p:tavLst>
                                        <p:tav tm="0">
                                          <p:val>
                                            <p:fltVal val="0"/>
                                          </p:val>
                                        </p:tav>
                                        <p:tav tm="100000">
                                          <p:val>
                                            <p:strVal val="#ppt_h"/>
                                          </p:val>
                                        </p:tav>
                                      </p:tavLst>
                                    </p:anim>
                                    <p:animEffect transition="in" filter="fade">
                                      <p:cBhvr>
                                        <p:cTn id="9" dur="500"/>
                                        <p:tgtEl>
                                          <p:spTgt spid="2050"/>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2052"/>
                                        </p:tgtEl>
                                        <p:attrNameLst>
                                          <p:attrName>style.visibility</p:attrName>
                                        </p:attrNameLst>
                                      </p:cBhvr>
                                      <p:to>
                                        <p:strVal val="visible"/>
                                      </p:to>
                                    </p:set>
                                    <p:anim calcmode="lin" valueType="num">
                                      <p:cBhvr>
                                        <p:cTn id="19" dur="500" fill="hold"/>
                                        <p:tgtEl>
                                          <p:spTgt spid="2052"/>
                                        </p:tgtEl>
                                        <p:attrNameLst>
                                          <p:attrName>ppt_w</p:attrName>
                                        </p:attrNameLst>
                                      </p:cBhvr>
                                      <p:tavLst>
                                        <p:tav tm="0">
                                          <p:val>
                                            <p:fltVal val="0"/>
                                          </p:val>
                                        </p:tav>
                                        <p:tav tm="100000">
                                          <p:val>
                                            <p:strVal val="#ppt_w"/>
                                          </p:val>
                                        </p:tav>
                                      </p:tavLst>
                                    </p:anim>
                                    <p:anim calcmode="lin" valueType="num">
                                      <p:cBhvr>
                                        <p:cTn id="20" dur="500" fill="hold"/>
                                        <p:tgtEl>
                                          <p:spTgt spid="2052"/>
                                        </p:tgtEl>
                                        <p:attrNameLst>
                                          <p:attrName>ppt_h</p:attrName>
                                        </p:attrNameLst>
                                      </p:cBhvr>
                                      <p:tavLst>
                                        <p:tav tm="0">
                                          <p:val>
                                            <p:fltVal val="0"/>
                                          </p:val>
                                        </p:tav>
                                        <p:tav tm="100000">
                                          <p:val>
                                            <p:strVal val="#ppt_h"/>
                                          </p:val>
                                        </p:tav>
                                      </p:tavLst>
                                    </p:anim>
                                    <p:animEffect transition="in" filter="fade">
                                      <p:cBhvr>
                                        <p:cTn id="21" dur="500"/>
                                        <p:tgtEl>
                                          <p:spTgt spid="2052"/>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 calcmode="lin" valueType="num">
                                      <p:cBhvr>
                                        <p:cTn id="24" dur="500" fill="hold"/>
                                        <p:tgtEl>
                                          <p:spTgt spid="27"/>
                                        </p:tgtEl>
                                        <p:attrNameLst>
                                          <p:attrName>ppt_w</p:attrName>
                                        </p:attrNameLst>
                                      </p:cBhvr>
                                      <p:tavLst>
                                        <p:tav tm="0">
                                          <p:val>
                                            <p:fltVal val="0"/>
                                          </p:val>
                                        </p:tav>
                                        <p:tav tm="100000">
                                          <p:val>
                                            <p:strVal val="#ppt_w"/>
                                          </p:val>
                                        </p:tav>
                                      </p:tavLst>
                                    </p:anim>
                                    <p:anim calcmode="lin" valueType="num">
                                      <p:cBhvr>
                                        <p:cTn id="25" dur="500" fill="hold"/>
                                        <p:tgtEl>
                                          <p:spTgt spid="27"/>
                                        </p:tgtEl>
                                        <p:attrNameLst>
                                          <p:attrName>ppt_h</p:attrName>
                                        </p:attrNameLst>
                                      </p:cBhvr>
                                      <p:tavLst>
                                        <p:tav tm="0">
                                          <p:val>
                                            <p:fltVal val="0"/>
                                          </p:val>
                                        </p:tav>
                                        <p:tav tm="100000">
                                          <p:val>
                                            <p:strVal val="#ppt_h"/>
                                          </p:val>
                                        </p:tav>
                                      </p:tavLst>
                                    </p:anim>
                                    <p:animEffect transition="in" filter="fade">
                                      <p:cBhvr>
                                        <p:cTn id="26" dur="500"/>
                                        <p:tgtEl>
                                          <p:spTgt spid="27"/>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2054"/>
                                        </p:tgtEl>
                                        <p:attrNameLst>
                                          <p:attrName>style.visibility</p:attrName>
                                        </p:attrNameLst>
                                      </p:cBhvr>
                                      <p:to>
                                        <p:strVal val="visible"/>
                                      </p:to>
                                    </p:set>
                                    <p:anim calcmode="lin" valueType="num">
                                      <p:cBhvr>
                                        <p:cTn id="31" dur="500" fill="hold"/>
                                        <p:tgtEl>
                                          <p:spTgt spid="2054"/>
                                        </p:tgtEl>
                                        <p:attrNameLst>
                                          <p:attrName>ppt_w</p:attrName>
                                        </p:attrNameLst>
                                      </p:cBhvr>
                                      <p:tavLst>
                                        <p:tav tm="0">
                                          <p:val>
                                            <p:fltVal val="0"/>
                                          </p:val>
                                        </p:tav>
                                        <p:tav tm="100000">
                                          <p:val>
                                            <p:strVal val="#ppt_w"/>
                                          </p:val>
                                        </p:tav>
                                      </p:tavLst>
                                    </p:anim>
                                    <p:anim calcmode="lin" valueType="num">
                                      <p:cBhvr>
                                        <p:cTn id="32" dur="500" fill="hold"/>
                                        <p:tgtEl>
                                          <p:spTgt spid="2054"/>
                                        </p:tgtEl>
                                        <p:attrNameLst>
                                          <p:attrName>ppt_h</p:attrName>
                                        </p:attrNameLst>
                                      </p:cBhvr>
                                      <p:tavLst>
                                        <p:tav tm="0">
                                          <p:val>
                                            <p:fltVal val="0"/>
                                          </p:val>
                                        </p:tav>
                                        <p:tav tm="100000">
                                          <p:val>
                                            <p:strVal val="#ppt_h"/>
                                          </p:val>
                                        </p:tav>
                                      </p:tavLst>
                                    </p:anim>
                                    <p:animEffect transition="in" filter="fade">
                                      <p:cBhvr>
                                        <p:cTn id="33" dur="500"/>
                                        <p:tgtEl>
                                          <p:spTgt spid="2054"/>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 calcmode="lin" valueType="num">
                                      <p:cBhvr>
                                        <p:cTn id="36" dur="500" fill="hold"/>
                                        <p:tgtEl>
                                          <p:spTgt spid="15"/>
                                        </p:tgtEl>
                                        <p:attrNameLst>
                                          <p:attrName>ppt_w</p:attrName>
                                        </p:attrNameLst>
                                      </p:cBhvr>
                                      <p:tavLst>
                                        <p:tav tm="0">
                                          <p:val>
                                            <p:fltVal val="0"/>
                                          </p:val>
                                        </p:tav>
                                        <p:tav tm="100000">
                                          <p:val>
                                            <p:strVal val="#ppt_w"/>
                                          </p:val>
                                        </p:tav>
                                      </p:tavLst>
                                    </p:anim>
                                    <p:anim calcmode="lin" valueType="num">
                                      <p:cBhvr>
                                        <p:cTn id="37" dur="500" fill="hold"/>
                                        <p:tgtEl>
                                          <p:spTgt spid="15"/>
                                        </p:tgtEl>
                                        <p:attrNameLst>
                                          <p:attrName>ppt_h</p:attrName>
                                        </p:attrNameLst>
                                      </p:cBhvr>
                                      <p:tavLst>
                                        <p:tav tm="0">
                                          <p:val>
                                            <p:fltVal val="0"/>
                                          </p:val>
                                        </p:tav>
                                        <p:tav tm="100000">
                                          <p:val>
                                            <p:strVal val="#ppt_h"/>
                                          </p:val>
                                        </p:tav>
                                      </p:tavLst>
                                    </p:anim>
                                    <p:animEffect transition="in" filter="fade">
                                      <p:cBhvr>
                                        <p:cTn id="3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9" grpId="0"/>
      <p:bldP spid="15"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Roles in Big Data</a:t>
            </a:r>
          </a:p>
        </p:txBody>
      </p:sp>
    </p:spTree>
    <p:extLst>
      <p:ext uri="{BB962C8B-B14F-4D97-AF65-F5344CB8AC3E}">
        <p14:creationId xmlns:p14="http://schemas.microsoft.com/office/powerpoint/2010/main" val="2300224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BC8B5-FFA9-1CF6-FF0B-51DF9FF96ED4}"/>
              </a:ext>
            </a:extLst>
          </p:cNvPr>
          <p:cNvSpPr>
            <a:spLocks noGrp="1"/>
          </p:cNvSpPr>
          <p:nvPr>
            <p:ph type="title"/>
          </p:nvPr>
        </p:nvSpPr>
        <p:spPr/>
        <p:txBody>
          <a:bodyPr/>
          <a:lstStyle/>
          <a:p>
            <a:r>
              <a:rPr lang="en-IN" dirty="0"/>
              <a:t>Roles in Big Data</a:t>
            </a:r>
          </a:p>
        </p:txBody>
      </p:sp>
      <p:pic>
        <p:nvPicPr>
          <p:cNvPr id="9" name="Content Placeholder 8">
            <a:extLst>
              <a:ext uri="{FF2B5EF4-FFF2-40B4-BE49-F238E27FC236}">
                <a16:creationId xmlns:a16="http://schemas.microsoft.com/office/drawing/2014/main" id="{02F5BE39-9E1E-84D9-7FF4-90EA3FF358D9}"/>
              </a:ext>
            </a:extLst>
          </p:cNvPr>
          <p:cNvPicPr>
            <a:picLocks noGrp="1" noChangeAspect="1"/>
          </p:cNvPicPr>
          <p:nvPr>
            <p:ph idx="1"/>
          </p:nvPr>
        </p:nvPicPr>
        <p:blipFill>
          <a:blip r:embed="rId3"/>
          <a:stretch>
            <a:fillRect/>
          </a:stretch>
        </p:blipFill>
        <p:spPr>
          <a:xfrm>
            <a:off x="1040219" y="1952846"/>
            <a:ext cx="2514600" cy="2533650"/>
          </a:xfrm>
        </p:spPr>
      </p:pic>
      <p:pic>
        <p:nvPicPr>
          <p:cNvPr id="7" name="Picture 6">
            <a:extLst>
              <a:ext uri="{FF2B5EF4-FFF2-40B4-BE49-F238E27FC236}">
                <a16:creationId xmlns:a16="http://schemas.microsoft.com/office/drawing/2014/main" id="{7E993F14-BE38-145C-7186-2FBD23438615}"/>
              </a:ext>
            </a:extLst>
          </p:cNvPr>
          <p:cNvPicPr>
            <a:picLocks noChangeAspect="1"/>
          </p:cNvPicPr>
          <p:nvPr/>
        </p:nvPicPr>
        <p:blipFill>
          <a:blip r:embed="rId4"/>
          <a:stretch>
            <a:fillRect/>
          </a:stretch>
        </p:blipFill>
        <p:spPr>
          <a:xfrm>
            <a:off x="4915343" y="2003618"/>
            <a:ext cx="2019300" cy="2114550"/>
          </a:xfrm>
          <a:prstGeom prst="rect">
            <a:avLst/>
          </a:prstGeom>
        </p:spPr>
      </p:pic>
      <p:pic>
        <p:nvPicPr>
          <p:cNvPr id="11" name="Picture 10">
            <a:extLst>
              <a:ext uri="{FF2B5EF4-FFF2-40B4-BE49-F238E27FC236}">
                <a16:creationId xmlns:a16="http://schemas.microsoft.com/office/drawing/2014/main" id="{19C18CFC-DC62-E649-3E86-A16A550CEA44}"/>
              </a:ext>
            </a:extLst>
          </p:cNvPr>
          <p:cNvPicPr>
            <a:picLocks noChangeAspect="1"/>
          </p:cNvPicPr>
          <p:nvPr/>
        </p:nvPicPr>
        <p:blipFill>
          <a:blip r:embed="rId5"/>
          <a:stretch>
            <a:fillRect/>
          </a:stretch>
        </p:blipFill>
        <p:spPr>
          <a:xfrm>
            <a:off x="7856133" y="1867011"/>
            <a:ext cx="2800350" cy="2486025"/>
          </a:xfrm>
          <a:prstGeom prst="rect">
            <a:avLst/>
          </a:prstGeom>
        </p:spPr>
      </p:pic>
      <p:sp>
        <p:nvSpPr>
          <p:cNvPr id="12" name="TextBox 11">
            <a:extLst>
              <a:ext uri="{FF2B5EF4-FFF2-40B4-BE49-F238E27FC236}">
                <a16:creationId xmlns:a16="http://schemas.microsoft.com/office/drawing/2014/main" id="{4AD2706B-783B-843F-017D-0405BCFC64C0}"/>
              </a:ext>
            </a:extLst>
          </p:cNvPr>
          <p:cNvSpPr txBox="1"/>
          <p:nvPr/>
        </p:nvSpPr>
        <p:spPr>
          <a:xfrm>
            <a:off x="5116830" y="4854382"/>
            <a:ext cx="2019300" cy="646331"/>
          </a:xfrm>
          <a:prstGeom prst="rect">
            <a:avLst/>
          </a:prstGeom>
          <a:noFill/>
        </p:spPr>
        <p:txBody>
          <a:bodyPr wrap="square" rtlCol="0">
            <a:spAutoFit/>
          </a:bodyPr>
          <a:lstStyle/>
          <a:p>
            <a:r>
              <a:rPr lang="en-IN" dirty="0"/>
              <a:t>Build Data Pipelines</a:t>
            </a:r>
          </a:p>
        </p:txBody>
      </p:sp>
      <p:sp>
        <p:nvSpPr>
          <p:cNvPr id="13" name="TextBox 12">
            <a:extLst>
              <a:ext uri="{FF2B5EF4-FFF2-40B4-BE49-F238E27FC236}">
                <a16:creationId xmlns:a16="http://schemas.microsoft.com/office/drawing/2014/main" id="{A25E7B0F-D653-B3AE-ED5B-01748D624E4B}"/>
              </a:ext>
            </a:extLst>
          </p:cNvPr>
          <p:cNvSpPr txBox="1"/>
          <p:nvPr/>
        </p:nvSpPr>
        <p:spPr>
          <a:xfrm>
            <a:off x="1779182" y="4854382"/>
            <a:ext cx="1775637" cy="646331"/>
          </a:xfrm>
          <a:prstGeom prst="rect">
            <a:avLst/>
          </a:prstGeom>
          <a:noFill/>
        </p:spPr>
        <p:txBody>
          <a:bodyPr wrap="square" rtlCol="0">
            <a:spAutoFit/>
          </a:bodyPr>
          <a:lstStyle/>
          <a:p>
            <a:r>
              <a:rPr lang="en-IN" dirty="0"/>
              <a:t>Visualize &amp; report data</a:t>
            </a:r>
          </a:p>
        </p:txBody>
      </p:sp>
      <p:sp>
        <p:nvSpPr>
          <p:cNvPr id="14" name="TextBox 13">
            <a:extLst>
              <a:ext uri="{FF2B5EF4-FFF2-40B4-BE49-F238E27FC236}">
                <a16:creationId xmlns:a16="http://schemas.microsoft.com/office/drawing/2014/main" id="{508FA7EA-FAC4-AA13-E1EB-10AA409AED2F}"/>
              </a:ext>
            </a:extLst>
          </p:cNvPr>
          <p:cNvSpPr txBox="1"/>
          <p:nvPr/>
        </p:nvSpPr>
        <p:spPr>
          <a:xfrm>
            <a:off x="8637183" y="4666540"/>
            <a:ext cx="2019300" cy="646331"/>
          </a:xfrm>
          <a:prstGeom prst="rect">
            <a:avLst/>
          </a:prstGeom>
          <a:noFill/>
        </p:spPr>
        <p:txBody>
          <a:bodyPr wrap="square" rtlCol="0">
            <a:spAutoFit/>
          </a:bodyPr>
          <a:lstStyle/>
          <a:p>
            <a:r>
              <a:rPr lang="en-IN" dirty="0"/>
              <a:t>Build Models &amp; Run Experiments</a:t>
            </a:r>
          </a:p>
        </p:txBody>
      </p:sp>
    </p:spTree>
    <p:extLst>
      <p:ext uri="{BB962C8B-B14F-4D97-AF65-F5344CB8AC3E}">
        <p14:creationId xmlns:p14="http://schemas.microsoft.com/office/powerpoint/2010/main" val="3364949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1000" fill="hold"/>
                                        <p:tgtEl>
                                          <p:spTgt spid="9"/>
                                        </p:tgtEl>
                                        <p:attrNameLst>
                                          <p:attrName>ppt_w</p:attrName>
                                        </p:attrNameLst>
                                      </p:cBhvr>
                                      <p:tavLst>
                                        <p:tav tm="0">
                                          <p:val>
                                            <p:fltVal val="0"/>
                                          </p:val>
                                        </p:tav>
                                        <p:tav tm="100000">
                                          <p:val>
                                            <p:strVal val="#ppt_w"/>
                                          </p:val>
                                        </p:tav>
                                      </p:tavLst>
                                    </p:anim>
                                    <p:anim calcmode="lin" valueType="num">
                                      <p:cBhvr>
                                        <p:cTn id="8" dur="1000" fill="hold"/>
                                        <p:tgtEl>
                                          <p:spTgt spid="9"/>
                                        </p:tgtEl>
                                        <p:attrNameLst>
                                          <p:attrName>ppt_h</p:attrName>
                                        </p:attrNameLst>
                                      </p:cBhvr>
                                      <p:tavLst>
                                        <p:tav tm="0">
                                          <p:val>
                                            <p:fltVal val="0"/>
                                          </p:val>
                                        </p:tav>
                                        <p:tav tm="100000">
                                          <p:val>
                                            <p:strVal val="#ppt_h"/>
                                          </p:val>
                                        </p:tav>
                                      </p:tavLst>
                                    </p:anim>
                                    <p:anim calcmode="lin" valueType="num">
                                      <p:cBhvr>
                                        <p:cTn id="9" dur="1000" fill="hold"/>
                                        <p:tgtEl>
                                          <p:spTgt spid="9"/>
                                        </p:tgtEl>
                                        <p:attrNameLst>
                                          <p:attrName>style.rotation</p:attrName>
                                        </p:attrNameLst>
                                      </p:cBhvr>
                                      <p:tavLst>
                                        <p:tav tm="0">
                                          <p:val>
                                            <p:fltVal val="90"/>
                                          </p:val>
                                        </p:tav>
                                        <p:tav tm="100000">
                                          <p:val>
                                            <p:fltVal val="0"/>
                                          </p:val>
                                        </p:tav>
                                      </p:tavLst>
                                    </p:anim>
                                    <p:animEffect transition="in" filter="fade">
                                      <p:cBhvr>
                                        <p:cTn id="10" dur="10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1000" fill="hold"/>
                                        <p:tgtEl>
                                          <p:spTgt spid="7"/>
                                        </p:tgtEl>
                                        <p:attrNameLst>
                                          <p:attrName>ppt_w</p:attrName>
                                        </p:attrNameLst>
                                      </p:cBhvr>
                                      <p:tavLst>
                                        <p:tav tm="0">
                                          <p:val>
                                            <p:fltVal val="0"/>
                                          </p:val>
                                        </p:tav>
                                        <p:tav tm="100000">
                                          <p:val>
                                            <p:strVal val="#ppt_w"/>
                                          </p:val>
                                        </p:tav>
                                      </p:tavLst>
                                    </p:anim>
                                    <p:anim calcmode="lin" valueType="num">
                                      <p:cBhvr>
                                        <p:cTn id="16" dur="1000" fill="hold"/>
                                        <p:tgtEl>
                                          <p:spTgt spid="7"/>
                                        </p:tgtEl>
                                        <p:attrNameLst>
                                          <p:attrName>ppt_h</p:attrName>
                                        </p:attrNameLst>
                                      </p:cBhvr>
                                      <p:tavLst>
                                        <p:tav tm="0">
                                          <p:val>
                                            <p:fltVal val="0"/>
                                          </p:val>
                                        </p:tav>
                                        <p:tav tm="100000">
                                          <p:val>
                                            <p:strVal val="#ppt_h"/>
                                          </p:val>
                                        </p:tav>
                                      </p:tavLst>
                                    </p:anim>
                                    <p:anim calcmode="lin" valueType="num">
                                      <p:cBhvr>
                                        <p:cTn id="17" dur="1000" fill="hold"/>
                                        <p:tgtEl>
                                          <p:spTgt spid="7"/>
                                        </p:tgtEl>
                                        <p:attrNameLst>
                                          <p:attrName>style.rotation</p:attrName>
                                        </p:attrNameLst>
                                      </p:cBhvr>
                                      <p:tavLst>
                                        <p:tav tm="0">
                                          <p:val>
                                            <p:fltVal val="90"/>
                                          </p:val>
                                        </p:tav>
                                        <p:tav tm="100000">
                                          <p:val>
                                            <p:fltVal val="0"/>
                                          </p:val>
                                        </p:tav>
                                      </p:tavLst>
                                    </p:anim>
                                    <p:animEffect transition="in" filter="fade">
                                      <p:cBhvr>
                                        <p:cTn id="18" dur="10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p:cTn id="23" dur="1000" fill="hold"/>
                                        <p:tgtEl>
                                          <p:spTgt spid="11"/>
                                        </p:tgtEl>
                                        <p:attrNameLst>
                                          <p:attrName>ppt_w</p:attrName>
                                        </p:attrNameLst>
                                      </p:cBhvr>
                                      <p:tavLst>
                                        <p:tav tm="0">
                                          <p:val>
                                            <p:fltVal val="0"/>
                                          </p:val>
                                        </p:tav>
                                        <p:tav tm="100000">
                                          <p:val>
                                            <p:strVal val="#ppt_w"/>
                                          </p:val>
                                        </p:tav>
                                      </p:tavLst>
                                    </p:anim>
                                    <p:anim calcmode="lin" valueType="num">
                                      <p:cBhvr>
                                        <p:cTn id="24" dur="1000" fill="hold"/>
                                        <p:tgtEl>
                                          <p:spTgt spid="11"/>
                                        </p:tgtEl>
                                        <p:attrNameLst>
                                          <p:attrName>ppt_h</p:attrName>
                                        </p:attrNameLst>
                                      </p:cBhvr>
                                      <p:tavLst>
                                        <p:tav tm="0">
                                          <p:val>
                                            <p:fltVal val="0"/>
                                          </p:val>
                                        </p:tav>
                                        <p:tav tm="100000">
                                          <p:val>
                                            <p:strVal val="#ppt_h"/>
                                          </p:val>
                                        </p:tav>
                                      </p:tavLst>
                                    </p:anim>
                                    <p:anim calcmode="lin" valueType="num">
                                      <p:cBhvr>
                                        <p:cTn id="25" dur="1000" fill="hold"/>
                                        <p:tgtEl>
                                          <p:spTgt spid="11"/>
                                        </p:tgtEl>
                                        <p:attrNameLst>
                                          <p:attrName>style.rotation</p:attrName>
                                        </p:attrNameLst>
                                      </p:cBhvr>
                                      <p:tavLst>
                                        <p:tav tm="0">
                                          <p:val>
                                            <p:fltVal val="90"/>
                                          </p:val>
                                        </p:tav>
                                        <p:tav tm="100000">
                                          <p:val>
                                            <p:fltVal val="0"/>
                                          </p:val>
                                        </p:tav>
                                      </p:tavLst>
                                    </p:anim>
                                    <p:animEffect transition="in" filter="fade">
                                      <p:cBhvr>
                                        <p:cTn id="26" dur="10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p:cTn id="31" dur="1000" fill="hold"/>
                                        <p:tgtEl>
                                          <p:spTgt spid="13"/>
                                        </p:tgtEl>
                                        <p:attrNameLst>
                                          <p:attrName>ppt_w</p:attrName>
                                        </p:attrNameLst>
                                      </p:cBhvr>
                                      <p:tavLst>
                                        <p:tav tm="0">
                                          <p:val>
                                            <p:fltVal val="0"/>
                                          </p:val>
                                        </p:tav>
                                        <p:tav tm="100000">
                                          <p:val>
                                            <p:strVal val="#ppt_w"/>
                                          </p:val>
                                        </p:tav>
                                      </p:tavLst>
                                    </p:anim>
                                    <p:anim calcmode="lin" valueType="num">
                                      <p:cBhvr>
                                        <p:cTn id="32" dur="1000" fill="hold"/>
                                        <p:tgtEl>
                                          <p:spTgt spid="13"/>
                                        </p:tgtEl>
                                        <p:attrNameLst>
                                          <p:attrName>ppt_h</p:attrName>
                                        </p:attrNameLst>
                                      </p:cBhvr>
                                      <p:tavLst>
                                        <p:tav tm="0">
                                          <p:val>
                                            <p:fltVal val="0"/>
                                          </p:val>
                                        </p:tav>
                                        <p:tav tm="100000">
                                          <p:val>
                                            <p:strVal val="#ppt_h"/>
                                          </p:val>
                                        </p:tav>
                                      </p:tavLst>
                                    </p:anim>
                                    <p:anim calcmode="lin" valueType="num">
                                      <p:cBhvr>
                                        <p:cTn id="33" dur="1000" fill="hold"/>
                                        <p:tgtEl>
                                          <p:spTgt spid="13"/>
                                        </p:tgtEl>
                                        <p:attrNameLst>
                                          <p:attrName>style.rotation</p:attrName>
                                        </p:attrNameLst>
                                      </p:cBhvr>
                                      <p:tavLst>
                                        <p:tav tm="0">
                                          <p:val>
                                            <p:fltVal val="90"/>
                                          </p:val>
                                        </p:tav>
                                        <p:tav tm="100000">
                                          <p:val>
                                            <p:fltVal val="0"/>
                                          </p:val>
                                        </p:tav>
                                      </p:tavLst>
                                    </p:anim>
                                    <p:animEffect transition="in" filter="fade">
                                      <p:cBhvr>
                                        <p:cTn id="34" dur="1000"/>
                                        <p:tgtEl>
                                          <p:spTgt spid="13"/>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1000" fill="hold"/>
                                        <p:tgtEl>
                                          <p:spTgt spid="12"/>
                                        </p:tgtEl>
                                        <p:attrNameLst>
                                          <p:attrName>ppt_w</p:attrName>
                                        </p:attrNameLst>
                                      </p:cBhvr>
                                      <p:tavLst>
                                        <p:tav tm="0">
                                          <p:val>
                                            <p:fltVal val="0"/>
                                          </p:val>
                                        </p:tav>
                                        <p:tav tm="100000">
                                          <p:val>
                                            <p:strVal val="#ppt_w"/>
                                          </p:val>
                                        </p:tav>
                                      </p:tavLst>
                                    </p:anim>
                                    <p:anim calcmode="lin" valueType="num">
                                      <p:cBhvr>
                                        <p:cTn id="40" dur="1000" fill="hold"/>
                                        <p:tgtEl>
                                          <p:spTgt spid="12"/>
                                        </p:tgtEl>
                                        <p:attrNameLst>
                                          <p:attrName>ppt_h</p:attrName>
                                        </p:attrNameLst>
                                      </p:cBhvr>
                                      <p:tavLst>
                                        <p:tav tm="0">
                                          <p:val>
                                            <p:fltVal val="0"/>
                                          </p:val>
                                        </p:tav>
                                        <p:tav tm="100000">
                                          <p:val>
                                            <p:strVal val="#ppt_h"/>
                                          </p:val>
                                        </p:tav>
                                      </p:tavLst>
                                    </p:anim>
                                    <p:anim calcmode="lin" valueType="num">
                                      <p:cBhvr>
                                        <p:cTn id="41" dur="1000" fill="hold"/>
                                        <p:tgtEl>
                                          <p:spTgt spid="12"/>
                                        </p:tgtEl>
                                        <p:attrNameLst>
                                          <p:attrName>style.rotation</p:attrName>
                                        </p:attrNameLst>
                                      </p:cBhvr>
                                      <p:tavLst>
                                        <p:tav tm="0">
                                          <p:val>
                                            <p:fltVal val="90"/>
                                          </p:val>
                                        </p:tav>
                                        <p:tav tm="100000">
                                          <p:val>
                                            <p:fltVal val="0"/>
                                          </p:val>
                                        </p:tav>
                                      </p:tavLst>
                                    </p:anim>
                                    <p:animEffect transition="in" filter="fade">
                                      <p:cBhvr>
                                        <p:cTn id="42" dur="10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 calcmode="lin" valueType="num">
                                      <p:cBhvr>
                                        <p:cTn id="47" dur="1000" fill="hold"/>
                                        <p:tgtEl>
                                          <p:spTgt spid="14"/>
                                        </p:tgtEl>
                                        <p:attrNameLst>
                                          <p:attrName>ppt_w</p:attrName>
                                        </p:attrNameLst>
                                      </p:cBhvr>
                                      <p:tavLst>
                                        <p:tav tm="0">
                                          <p:val>
                                            <p:fltVal val="0"/>
                                          </p:val>
                                        </p:tav>
                                        <p:tav tm="100000">
                                          <p:val>
                                            <p:strVal val="#ppt_w"/>
                                          </p:val>
                                        </p:tav>
                                      </p:tavLst>
                                    </p:anim>
                                    <p:anim calcmode="lin" valueType="num">
                                      <p:cBhvr>
                                        <p:cTn id="48" dur="1000" fill="hold"/>
                                        <p:tgtEl>
                                          <p:spTgt spid="14"/>
                                        </p:tgtEl>
                                        <p:attrNameLst>
                                          <p:attrName>ppt_h</p:attrName>
                                        </p:attrNameLst>
                                      </p:cBhvr>
                                      <p:tavLst>
                                        <p:tav tm="0">
                                          <p:val>
                                            <p:fltVal val="0"/>
                                          </p:val>
                                        </p:tav>
                                        <p:tav tm="100000">
                                          <p:val>
                                            <p:strVal val="#ppt_h"/>
                                          </p:val>
                                        </p:tav>
                                      </p:tavLst>
                                    </p:anim>
                                    <p:anim calcmode="lin" valueType="num">
                                      <p:cBhvr>
                                        <p:cTn id="49" dur="1000" fill="hold"/>
                                        <p:tgtEl>
                                          <p:spTgt spid="14"/>
                                        </p:tgtEl>
                                        <p:attrNameLst>
                                          <p:attrName>style.rotation</p:attrName>
                                        </p:attrNameLst>
                                      </p:cBhvr>
                                      <p:tavLst>
                                        <p:tav tm="0">
                                          <p:val>
                                            <p:fltVal val="90"/>
                                          </p:val>
                                        </p:tav>
                                        <p:tav tm="100000">
                                          <p:val>
                                            <p:fltVal val="0"/>
                                          </p:val>
                                        </p:tav>
                                      </p:tavLst>
                                    </p:anim>
                                    <p:animEffect transition="in" filter="fade">
                                      <p:cBhvr>
                                        <p:cTn id="50"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6377571-CFED-3CDA-FC5A-E00DCB8B78AD}"/>
              </a:ext>
            </a:extLst>
          </p:cNvPr>
          <p:cNvPicPr>
            <a:picLocks noChangeAspect="1"/>
          </p:cNvPicPr>
          <p:nvPr/>
        </p:nvPicPr>
        <p:blipFill rotWithShape="1">
          <a:blip r:embed="rId2"/>
          <a:srcRect t="3853" b="3853"/>
          <a:stretch/>
        </p:blipFill>
        <p:spPr>
          <a:xfrm>
            <a:off x="-166351" y="0"/>
            <a:ext cx="12191999" cy="6329548"/>
          </a:xfrm>
          <a:prstGeom prst="rect">
            <a:avLst/>
          </a:prstGeom>
        </p:spPr>
      </p:pic>
      <p:pic>
        <p:nvPicPr>
          <p:cNvPr id="3074" name="Picture 2" descr="Adobe Stock">
            <a:extLst>
              <a:ext uri="{FF2B5EF4-FFF2-40B4-BE49-F238E27FC236}">
                <a16:creationId xmlns:a16="http://schemas.microsoft.com/office/drawing/2014/main" id="{AB50628C-CD4A-41C7-26A5-35C1F8D45C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737" b="6737"/>
          <a:stretch/>
        </p:blipFill>
        <p:spPr bwMode="auto">
          <a:xfrm>
            <a:off x="-166351" y="0"/>
            <a:ext cx="12191999" cy="6329547"/>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CA9AECFC-159D-B763-9C26-D1569B5D7E1E}"/>
              </a:ext>
            </a:extLst>
          </p:cNvPr>
          <p:cNvPicPr>
            <a:picLocks noChangeAspect="1"/>
          </p:cNvPicPr>
          <p:nvPr/>
        </p:nvPicPr>
        <p:blipFill rotWithShape="1">
          <a:blip r:embed="rId4"/>
          <a:srcRect t="3488" b="3488"/>
          <a:stretch/>
        </p:blipFill>
        <p:spPr>
          <a:xfrm>
            <a:off x="-166351" y="0"/>
            <a:ext cx="12338462" cy="6329547"/>
          </a:xfrm>
          <a:prstGeom prst="rect">
            <a:avLst/>
          </a:prstGeom>
        </p:spPr>
      </p:pic>
      <p:pic>
        <p:nvPicPr>
          <p:cNvPr id="15" name="Picture 14">
            <a:extLst>
              <a:ext uri="{FF2B5EF4-FFF2-40B4-BE49-F238E27FC236}">
                <a16:creationId xmlns:a16="http://schemas.microsoft.com/office/drawing/2014/main" id="{BCFD8CAB-C0B2-5050-08BE-0FEEF072B28D}"/>
              </a:ext>
            </a:extLst>
          </p:cNvPr>
          <p:cNvPicPr>
            <a:picLocks noChangeAspect="1"/>
          </p:cNvPicPr>
          <p:nvPr/>
        </p:nvPicPr>
        <p:blipFill rotWithShape="1">
          <a:blip r:embed="rId5"/>
          <a:srcRect l="374" r="219"/>
          <a:stretch/>
        </p:blipFill>
        <p:spPr>
          <a:xfrm>
            <a:off x="-166351" y="-11574"/>
            <a:ext cx="13204612" cy="6329547"/>
          </a:xfrm>
          <a:prstGeom prst="rect">
            <a:avLst/>
          </a:prstGeom>
        </p:spPr>
      </p:pic>
    </p:spTree>
    <p:extLst>
      <p:ext uri="{BB962C8B-B14F-4D97-AF65-F5344CB8AC3E}">
        <p14:creationId xmlns:p14="http://schemas.microsoft.com/office/powerpoint/2010/main" val="770939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0-#ppt_w/2"/>
                                          </p:val>
                                        </p:tav>
                                        <p:tav tm="100000">
                                          <p:val>
                                            <p:strVal val="#ppt_x"/>
                                          </p:val>
                                        </p:tav>
                                      </p:tavLst>
                                    </p:anim>
                                    <p:anim calcmode="lin" valueType="num">
                                      <p:cBhvr additive="base">
                                        <p:cTn id="8" dur="500" fill="hold"/>
                                        <p:tgtEl>
                                          <p:spTgt spid="307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0-#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BC8B5-FFA9-1CF6-FF0B-51DF9FF96ED4}"/>
              </a:ext>
            </a:extLst>
          </p:cNvPr>
          <p:cNvSpPr>
            <a:spLocks noGrp="1"/>
          </p:cNvSpPr>
          <p:nvPr>
            <p:ph type="title"/>
          </p:nvPr>
        </p:nvSpPr>
        <p:spPr/>
        <p:txBody>
          <a:bodyPr/>
          <a:lstStyle/>
          <a:p>
            <a:r>
              <a:rPr lang="en-IN" dirty="0"/>
              <a:t>Roles in </a:t>
            </a:r>
            <a:r>
              <a:rPr lang="en-IN" dirty="0" err="1"/>
              <a:t>BigData</a:t>
            </a:r>
            <a:endParaRPr lang="en-IN" dirty="0"/>
          </a:p>
        </p:txBody>
      </p:sp>
      <p:sp>
        <p:nvSpPr>
          <p:cNvPr id="5" name="Content Placeholder 4">
            <a:extLst>
              <a:ext uri="{FF2B5EF4-FFF2-40B4-BE49-F238E27FC236}">
                <a16:creationId xmlns:a16="http://schemas.microsoft.com/office/drawing/2014/main" id="{16A3D8B4-9F0F-E36E-03BC-716C8A56303F}"/>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BB29197E-B3B4-FF51-2C84-7E1C344C16F3}"/>
              </a:ext>
            </a:extLst>
          </p:cNvPr>
          <p:cNvPicPr>
            <a:picLocks noChangeAspect="1"/>
          </p:cNvPicPr>
          <p:nvPr/>
        </p:nvPicPr>
        <p:blipFill>
          <a:blip r:embed="rId2"/>
          <a:stretch>
            <a:fillRect/>
          </a:stretch>
        </p:blipFill>
        <p:spPr>
          <a:xfrm>
            <a:off x="1351221" y="1904789"/>
            <a:ext cx="8915400" cy="1952625"/>
          </a:xfrm>
          <a:prstGeom prst="rect">
            <a:avLst/>
          </a:prstGeom>
        </p:spPr>
      </p:pic>
    </p:spTree>
    <p:extLst>
      <p:ext uri="{BB962C8B-B14F-4D97-AF65-F5344CB8AC3E}">
        <p14:creationId xmlns:p14="http://schemas.microsoft.com/office/powerpoint/2010/main" val="15520641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What Does a Data Engineer Do?</a:t>
            </a:r>
          </a:p>
        </p:txBody>
      </p:sp>
    </p:spTree>
    <p:extLst>
      <p:ext uri="{BB962C8B-B14F-4D97-AF65-F5344CB8AC3E}">
        <p14:creationId xmlns:p14="http://schemas.microsoft.com/office/powerpoint/2010/main" val="342959512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9F739B-DE60-4EFC-A51F-52231267606D}"/>
              </a:ext>
            </a:extLst>
          </p:cNvPr>
          <p:cNvSpPr>
            <a:spLocks noGrp="1"/>
          </p:cNvSpPr>
          <p:nvPr>
            <p:ph type="title"/>
          </p:nvPr>
        </p:nvSpPr>
        <p:spPr/>
        <p:txBody>
          <a:bodyPr>
            <a:normAutofit/>
          </a:bodyPr>
          <a:lstStyle/>
          <a:p>
            <a:r>
              <a:rPr lang="en-US" dirty="0">
                <a:cs typeface="Segoe UI"/>
              </a:rPr>
              <a:t>Data Engineer</a:t>
            </a:r>
            <a:endParaRPr lang="en-US" dirty="0"/>
          </a:p>
        </p:txBody>
      </p:sp>
      <p:sp>
        <p:nvSpPr>
          <p:cNvPr id="8" name="TextBox 7">
            <a:extLst>
              <a:ext uri="{FF2B5EF4-FFF2-40B4-BE49-F238E27FC236}">
                <a16:creationId xmlns:a16="http://schemas.microsoft.com/office/drawing/2014/main" id="{15004B35-D1C7-4AD9-8417-89C27BB0071F}"/>
              </a:ext>
            </a:extLst>
          </p:cNvPr>
          <p:cNvSpPr txBox="1"/>
          <p:nvPr/>
        </p:nvSpPr>
        <p:spPr>
          <a:xfrm>
            <a:off x="842211" y="1856145"/>
            <a:ext cx="10347156" cy="960263"/>
          </a:xfrm>
          <a:prstGeom prst="rect">
            <a:avLst/>
          </a:prstGeom>
          <a:noFill/>
        </p:spPr>
        <p:txBody>
          <a:bodyPr rot="0" spcFirstLastPara="0" vertOverflow="overflow" horzOverflow="overflow" vert="horz" wrap="square" lIns="182880" tIns="146304" rIns="182880" bIns="146304" numCol="1" spcCol="0" rtlCol="0" fromWordArt="0" anchor="t" anchorCtr="0" forceAA="0" compatLnSpc="1">
            <a:prstTxWarp prst="textNoShape">
              <a:avLst/>
            </a:prstTxWarp>
            <a:spAutoFit/>
          </a:bodyPr>
          <a:lstStyle/>
          <a:p>
            <a:pPr marL="342900" marR="0" lvl="0" indent="-342900" algn="l" defTabSz="914367" rtl="0" eaLnBrk="1" fontAlgn="auto" latinLnBrk="0" hangingPunct="1">
              <a:lnSpc>
                <a:spcPct val="90000"/>
              </a:lnSpc>
              <a:spcBef>
                <a:spcPts val="0"/>
              </a:spcBef>
              <a:spcAft>
                <a:spcPts val="600"/>
              </a:spcAft>
              <a:buClr>
                <a:srgbClr val="C00000"/>
              </a:buClr>
              <a:buSzTx/>
              <a:buFont typeface="Wingdings" panose="05000000000000000000" pitchFamily="2" charset="2"/>
              <a:buChar char="§"/>
              <a:tabLst/>
              <a:defRPr/>
            </a:pPr>
            <a:r>
              <a:rPr lang="en-IN" sz="2400" b="0" i="0" dirty="0">
                <a:solidFill>
                  <a:srgbClr val="212529"/>
                </a:solidFill>
                <a:effectLst/>
                <a:latin typeface="-apple-system"/>
              </a:rPr>
              <a:t>The job of data </a:t>
            </a:r>
            <a:r>
              <a:rPr lang="en-IN" sz="2400" dirty="0">
                <a:solidFill>
                  <a:srgbClr val="212529"/>
                </a:solidFill>
                <a:latin typeface="-apple-system"/>
              </a:rPr>
              <a:t>engineers is to create a data pipeline to move raw data from a source system to a target database, such as a data lake or data warehouse. </a:t>
            </a:r>
            <a:endParaRPr lang="en-US" sz="2400" dirty="0">
              <a:solidFill>
                <a:srgbClr val="212529"/>
              </a:solidFill>
              <a:latin typeface="-apple-system"/>
            </a:endParaRPr>
          </a:p>
        </p:txBody>
      </p:sp>
      <p:pic>
        <p:nvPicPr>
          <p:cNvPr id="14" name="Picture 13">
            <a:extLst>
              <a:ext uri="{FF2B5EF4-FFF2-40B4-BE49-F238E27FC236}">
                <a16:creationId xmlns:a16="http://schemas.microsoft.com/office/drawing/2014/main" id="{C5646D7A-A72B-0086-3E4D-D22393BF5B09}"/>
              </a:ext>
            </a:extLst>
          </p:cNvPr>
          <p:cNvPicPr>
            <a:picLocks noChangeAspect="1"/>
          </p:cNvPicPr>
          <p:nvPr/>
        </p:nvPicPr>
        <p:blipFill>
          <a:blip r:embed="rId3"/>
          <a:stretch>
            <a:fillRect/>
          </a:stretch>
        </p:blipFill>
        <p:spPr>
          <a:xfrm>
            <a:off x="2075597" y="2974206"/>
            <a:ext cx="8245662" cy="3293753"/>
          </a:xfrm>
          <a:prstGeom prst="rect">
            <a:avLst/>
          </a:prstGeom>
        </p:spPr>
      </p:pic>
    </p:spTree>
    <p:extLst>
      <p:ext uri="{BB962C8B-B14F-4D97-AF65-F5344CB8AC3E}">
        <p14:creationId xmlns:p14="http://schemas.microsoft.com/office/powerpoint/2010/main" val="1259698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194A6-DF59-20AF-1A35-B814AF977F8A}"/>
              </a:ext>
            </a:extLst>
          </p:cNvPr>
          <p:cNvSpPr>
            <a:spLocks noGrp="1"/>
          </p:cNvSpPr>
          <p:nvPr>
            <p:ph type="title"/>
          </p:nvPr>
        </p:nvSpPr>
        <p:spPr/>
        <p:txBody>
          <a:bodyPr/>
          <a:lstStyle/>
          <a:p>
            <a:r>
              <a:rPr lang="en-IN" dirty="0"/>
              <a:t>A Simple Data Pipeline</a:t>
            </a:r>
          </a:p>
        </p:txBody>
      </p:sp>
      <p:pic>
        <p:nvPicPr>
          <p:cNvPr id="7" name="Picture 6">
            <a:extLst>
              <a:ext uri="{FF2B5EF4-FFF2-40B4-BE49-F238E27FC236}">
                <a16:creationId xmlns:a16="http://schemas.microsoft.com/office/drawing/2014/main" id="{8A052D73-11B6-E389-5C7C-21857EF5BD28}"/>
              </a:ext>
            </a:extLst>
          </p:cNvPr>
          <p:cNvPicPr>
            <a:picLocks noChangeAspect="1"/>
          </p:cNvPicPr>
          <p:nvPr/>
        </p:nvPicPr>
        <p:blipFill>
          <a:blip r:embed="rId3"/>
          <a:stretch>
            <a:fillRect/>
          </a:stretch>
        </p:blipFill>
        <p:spPr>
          <a:xfrm>
            <a:off x="0" y="1896821"/>
            <a:ext cx="12192000" cy="3681876"/>
          </a:xfrm>
          <a:prstGeom prst="rect">
            <a:avLst/>
          </a:prstGeom>
        </p:spPr>
      </p:pic>
    </p:spTree>
    <p:extLst>
      <p:ext uri="{BB962C8B-B14F-4D97-AF65-F5344CB8AC3E}">
        <p14:creationId xmlns:p14="http://schemas.microsoft.com/office/powerpoint/2010/main" val="441629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7194A6-DF59-20AF-1A35-B814AF977F8A}"/>
              </a:ext>
            </a:extLst>
          </p:cNvPr>
          <p:cNvSpPr>
            <a:spLocks noGrp="1"/>
          </p:cNvSpPr>
          <p:nvPr>
            <p:ph type="title"/>
          </p:nvPr>
        </p:nvSpPr>
        <p:spPr/>
        <p:txBody>
          <a:bodyPr/>
          <a:lstStyle/>
          <a:p>
            <a:r>
              <a:rPr lang="en-IN" dirty="0"/>
              <a:t>A Little Complex Data Pipeline</a:t>
            </a:r>
          </a:p>
        </p:txBody>
      </p:sp>
      <p:pic>
        <p:nvPicPr>
          <p:cNvPr id="1026" name="Picture 2" descr="ETL Modernization using Azure Databricks and Azure Data Factory">
            <a:extLst>
              <a:ext uri="{FF2B5EF4-FFF2-40B4-BE49-F238E27FC236}">
                <a16:creationId xmlns:a16="http://schemas.microsoft.com/office/drawing/2014/main" id="{15AD003D-DE1D-56F5-D7E0-9F1C2E19FD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2206" b="13253"/>
          <a:stretch/>
        </p:blipFill>
        <p:spPr bwMode="auto">
          <a:xfrm>
            <a:off x="1097280" y="1898248"/>
            <a:ext cx="10280634" cy="411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4551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Demo</a:t>
            </a:r>
          </a:p>
        </p:txBody>
      </p:sp>
    </p:spTree>
    <p:extLst>
      <p:ext uri="{BB962C8B-B14F-4D97-AF65-F5344CB8AC3E}">
        <p14:creationId xmlns:p14="http://schemas.microsoft.com/office/powerpoint/2010/main" val="21026756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03579-79EB-4E13-A1C6-D489CC47FD8E}"/>
              </a:ext>
            </a:extLst>
          </p:cNvPr>
          <p:cNvSpPr>
            <a:spLocks noGrp="1"/>
          </p:cNvSpPr>
          <p:nvPr>
            <p:ph type="title"/>
          </p:nvPr>
        </p:nvSpPr>
        <p:spPr/>
        <p:txBody>
          <a:bodyPr/>
          <a:lstStyle/>
          <a:p>
            <a:r>
              <a:rPr lang="en-IN" dirty="0"/>
              <a:t>Summary</a:t>
            </a:r>
          </a:p>
        </p:txBody>
      </p:sp>
      <p:sp>
        <p:nvSpPr>
          <p:cNvPr id="3" name="Content Placeholder 2">
            <a:extLst>
              <a:ext uri="{FF2B5EF4-FFF2-40B4-BE49-F238E27FC236}">
                <a16:creationId xmlns:a16="http://schemas.microsoft.com/office/drawing/2014/main" id="{AD78E73D-B3DC-4C0E-86B6-DDDE64BC6353}"/>
              </a:ext>
            </a:extLst>
          </p:cNvPr>
          <p:cNvSpPr>
            <a:spLocks noGrp="1"/>
          </p:cNvSpPr>
          <p:nvPr>
            <p:ph idx="1"/>
          </p:nvPr>
        </p:nvSpPr>
        <p:spPr/>
        <p:txBody>
          <a:bodyPr>
            <a:normAutofit/>
          </a:bodyPr>
          <a:lstStyle/>
          <a:p>
            <a:pPr marL="0" indent="0">
              <a:buNone/>
            </a:pPr>
            <a:r>
              <a:rPr lang="en-IN" sz="3600" dirty="0"/>
              <a:t>Introduction to Big Data</a:t>
            </a:r>
          </a:p>
          <a:p>
            <a:pPr marL="0" indent="0">
              <a:buNone/>
            </a:pPr>
            <a:r>
              <a:rPr lang="en-IN" sz="3600" dirty="0"/>
              <a:t>Technologies used in Big Data</a:t>
            </a:r>
          </a:p>
          <a:p>
            <a:pPr marL="0" indent="0">
              <a:buNone/>
            </a:pPr>
            <a:r>
              <a:rPr lang="en-IN" sz="3600" dirty="0"/>
              <a:t>Azure Major Big Data Services</a:t>
            </a:r>
          </a:p>
          <a:p>
            <a:pPr marL="0" indent="0">
              <a:buNone/>
            </a:pPr>
            <a:r>
              <a:rPr lang="en-IN" sz="3600" dirty="0"/>
              <a:t>Roles in Big Data</a:t>
            </a:r>
          </a:p>
          <a:p>
            <a:pPr marL="0" indent="0">
              <a:buNone/>
            </a:pPr>
            <a:r>
              <a:rPr lang="en-IN" sz="3600" dirty="0"/>
              <a:t>What Does a Data Engineer Do and How Can You Become One?</a:t>
            </a:r>
          </a:p>
          <a:p>
            <a:pPr marL="0" indent="0">
              <a:buNone/>
            </a:pPr>
            <a:r>
              <a:rPr lang="en-IN" sz="3600" dirty="0"/>
              <a:t>Demo</a:t>
            </a:r>
          </a:p>
          <a:p>
            <a:endParaRPr lang="en-IN" dirty="0"/>
          </a:p>
          <a:p>
            <a:endParaRPr lang="en-IN" dirty="0"/>
          </a:p>
          <a:p>
            <a:endParaRPr lang="en-IN" dirty="0"/>
          </a:p>
        </p:txBody>
      </p:sp>
    </p:spTree>
    <p:extLst>
      <p:ext uri="{BB962C8B-B14F-4D97-AF65-F5344CB8AC3E}">
        <p14:creationId xmlns:p14="http://schemas.microsoft.com/office/powerpoint/2010/main" val="910305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F02D869-B461-4658-A3DD-A470C6AAECB9}"/>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Thanks</a:t>
            </a:r>
          </a:p>
        </p:txBody>
      </p:sp>
    </p:spTree>
    <p:extLst>
      <p:ext uri="{BB962C8B-B14F-4D97-AF65-F5344CB8AC3E}">
        <p14:creationId xmlns:p14="http://schemas.microsoft.com/office/powerpoint/2010/main" val="977943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03579-79EB-4E13-A1C6-D489CC47FD8E}"/>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AD78E73D-B3DC-4C0E-86B6-DDDE64BC6353}"/>
              </a:ext>
            </a:extLst>
          </p:cNvPr>
          <p:cNvSpPr>
            <a:spLocks noGrp="1"/>
          </p:cNvSpPr>
          <p:nvPr>
            <p:ph idx="1"/>
          </p:nvPr>
        </p:nvSpPr>
        <p:spPr/>
        <p:txBody>
          <a:bodyPr>
            <a:normAutofit/>
          </a:bodyPr>
          <a:lstStyle/>
          <a:p>
            <a:pPr marL="0" indent="0">
              <a:buNone/>
            </a:pPr>
            <a:r>
              <a:rPr lang="en-IN" sz="3600" dirty="0"/>
              <a:t>Introduction to Big Data</a:t>
            </a:r>
          </a:p>
          <a:p>
            <a:pPr marL="0" indent="0">
              <a:buNone/>
            </a:pPr>
            <a:r>
              <a:rPr lang="en-IN" sz="3600" dirty="0"/>
              <a:t>Major Big Data technologies</a:t>
            </a:r>
          </a:p>
          <a:p>
            <a:pPr marL="0" indent="0">
              <a:buNone/>
            </a:pPr>
            <a:r>
              <a:rPr lang="en-IN" sz="3600" dirty="0"/>
              <a:t>Azure Big Data Services</a:t>
            </a:r>
          </a:p>
          <a:p>
            <a:pPr marL="0" indent="0">
              <a:buNone/>
            </a:pPr>
            <a:r>
              <a:rPr lang="en-IN" sz="3600" dirty="0"/>
              <a:t>Different Roles in Big Data</a:t>
            </a:r>
          </a:p>
          <a:p>
            <a:pPr marL="0" indent="0">
              <a:buNone/>
            </a:pPr>
            <a:r>
              <a:rPr lang="en-IN" sz="3600" dirty="0"/>
              <a:t>What Does a Data Engineer Do and How Can You Become One?</a:t>
            </a:r>
          </a:p>
          <a:p>
            <a:pPr marL="0" indent="0">
              <a:buNone/>
            </a:pPr>
            <a:r>
              <a:rPr lang="en-IN" sz="3600" dirty="0"/>
              <a:t>Demo</a:t>
            </a:r>
          </a:p>
          <a:p>
            <a:pPr marL="0" indent="0">
              <a:buNone/>
            </a:pPr>
            <a:r>
              <a:rPr lang="en-IN" sz="3600" dirty="0"/>
              <a:t>Summary</a:t>
            </a:r>
          </a:p>
          <a:p>
            <a:endParaRPr lang="en-IN" dirty="0"/>
          </a:p>
          <a:p>
            <a:endParaRPr lang="en-IN" dirty="0"/>
          </a:p>
          <a:p>
            <a:endParaRPr lang="en-IN" dirty="0"/>
          </a:p>
        </p:txBody>
      </p:sp>
    </p:spTree>
    <p:extLst>
      <p:ext uri="{BB962C8B-B14F-4D97-AF65-F5344CB8AC3E}">
        <p14:creationId xmlns:p14="http://schemas.microsoft.com/office/powerpoint/2010/main" val="4160111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ED1CC3E-2E40-C4E7-79AB-B26DE8D3DDA3}"/>
              </a:ext>
            </a:extLst>
          </p:cNvPr>
          <p:cNvSpPr txBox="1"/>
          <p:nvPr/>
        </p:nvSpPr>
        <p:spPr>
          <a:xfrm>
            <a:off x="1201479" y="1722474"/>
            <a:ext cx="10090298" cy="1754326"/>
          </a:xfrm>
          <a:prstGeom prst="rect">
            <a:avLst/>
          </a:prstGeom>
          <a:noFill/>
        </p:spPr>
        <p:txBody>
          <a:bodyPr wrap="square" rtlCol="0">
            <a:spAutoFit/>
          </a:bodyPr>
          <a:lstStyle/>
          <a:p>
            <a:r>
              <a:rPr lang="en-IN" sz="3600" dirty="0"/>
              <a:t>You’ll be able to understand  Big Data, azure big data services &amp; the skills required to become a Data Engineer.</a:t>
            </a:r>
          </a:p>
        </p:txBody>
      </p:sp>
    </p:spTree>
    <p:extLst>
      <p:ext uri="{BB962C8B-B14F-4D97-AF65-F5344CB8AC3E}">
        <p14:creationId xmlns:p14="http://schemas.microsoft.com/office/powerpoint/2010/main" val="104455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ACEB806-C7FA-D8AC-DFAF-299874366ABD}"/>
              </a:ext>
            </a:extLst>
          </p:cNvPr>
          <p:cNvSpPr>
            <a:spLocks noGrp="1"/>
          </p:cNvSpPr>
          <p:nvPr>
            <p:ph type="title"/>
          </p:nvPr>
        </p:nvSpPr>
        <p:spPr/>
        <p:txBody>
          <a:bodyPr>
            <a:normAutofit/>
          </a:bodyPr>
          <a:lstStyle/>
          <a:p>
            <a:r>
              <a:rPr lang="en-IN" sz="3600" dirty="0"/>
              <a:t>PREREQUISITES</a:t>
            </a:r>
          </a:p>
        </p:txBody>
      </p:sp>
      <p:sp>
        <p:nvSpPr>
          <p:cNvPr id="6" name="Content Placeholder 5">
            <a:extLst>
              <a:ext uri="{FF2B5EF4-FFF2-40B4-BE49-F238E27FC236}">
                <a16:creationId xmlns:a16="http://schemas.microsoft.com/office/drawing/2014/main" id="{2B8DBA87-DD43-7CA8-94BF-A4B6C2DF5C88}"/>
              </a:ext>
            </a:extLst>
          </p:cNvPr>
          <p:cNvSpPr>
            <a:spLocks noGrp="1"/>
          </p:cNvSpPr>
          <p:nvPr>
            <p:ph idx="1"/>
          </p:nvPr>
        </p:nvSpPr>
        <p:spPr/>
        <p:txBody>
          <a:bodyPr>
            <a:normAutofit/>
          </a:bodyPr>
          <a:lstStyle/>
          <a:p>
            <a:pPr>
              <a:buFont typeface="Wingdings" panose="05000000000000000000" pitchFamily="2" charset="2"/>
              <a:buChar char="§"/>
            </a:pPr>
            <a:r>
              <a:rPr lang="en-IN" sz="3200" dirty="0"/>
              <a:t>	Azure Cloud</a:t>
            </a:r>
          </a:p>
          <a:p>
            <a:pPr>
              <a:buFont typeface="Wingdings" panose="05000000000000000000" pitchFamily="2" charset="2"/>
              <a:buChar char="§"/>
            </a:pPr>
            <a:r>
              <a:rPr lang="en-IN" sz="3200" dirty="0"/>
              <a:t>	Data Concepts</a:t>
            </a:r>
          </a:p>
          <a:p>
            <a:pPr>
              <a:buFont typeface="Wingdings" panose="05000000000000000000" pitchFamily="2" charset="2"/>
              <a:buChar char="§"/>
            </a:pPr>
            <a:r>
              <a:rPr lang="en-IN" sz="3200" dirty="0"/>
              <a:t>	Python programming</a:t>
            </a:r>
          </a:p>
          <a:p>
            <a:endParaRPr lang="en-IN" sz="3200" dirty="0"/>
          </a:p>
        </p:txBody>
      </p:sp>
    </p:spTree>
    <p:extLst>
      <p:ext uri="{BB962C8B-B14F-4D97-AF65-F5344CB8AC3E}">
        <p14:creationId xmlns:p14="http://schemas.microsoft.com/office/powerpoint/2010/main" val="1685158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6800E96-6C57-4862-9F32-AA82F425D448}"/>
              </a:ext>
            </a:extLst>
          </p:cNvPr>
          <p:cNvSpPr txBox="1"/>
          <p:nvPr/>
        </p:nvSpPr>
        <p:spPr>
          <a:xfrm>
            <a:off x="838200" y="451381"/>
            <a:ext cx="10512552" cy="406654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kern="1200" dirty="0">
                <a:solidFill>
                  <a:schemeClr val="tx1"/>
                </a:solidFill>
                <a:latin typeface="+mj-lt"/>
                <a:ea typeface="+mj-ea"/>
                <a:cs typeface="+mj-cs"/>
              </a:rPr>
              <a:t>Introduction to Big Data?</a:t>
            </a:r>
          </a:p>
        </p:txBody>
      </p:sp>
    </p:spTree>
    <p:extLst>
      <p:ext uri="{BB962C8B-B14F-4D97-AF65-F5344CB8AC3E}">
        <p14:creationId xmlns:p14="http://schemas.microsoft.com/office/powerpoint/2010/main" val="1595257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03183-FF8F-4ECA-9A53-9054D319A8F8}"/>
              </a:ext>
            </a:extLst>
          </p:cNvPr>
          <p:cNvSpPr>
            <a:spLocks noGrp="1"/>
          </p:cNvSpPr>
          <p:nvPr>
            <p:ph type="title"/>
          </p:nvPr>
        </p:nvSpPr>
        <p:spPr/>
        <p:txBody>
          <a:bodyPr/>
          <a:lstStyle/>
          <a:p>
            <a:r>
              <a:rPr lang="en-IN" dirty="0"/>
              <a:t>Big Data</a:t>
            </a:r>
          </a:p>
        </p:txBody>
      </p:sp>
      <p:sp>
        <p:nvSpPr>
          <p:cNvPr id="6" name="Content Placeholder 5">
            <a:extLst>
              <a:ext uri="{FF2B5EF4-FFF2-40B4-BE49-F238E27FC236}">
                <a16:creationId xmlns:a16="http://schemas.microsoft.com/office/drawing/2014/main" id="{EC4461F7-ED57-1819-8207-2E096F486442}"/>
              </a:ext>
            </a:extLst>
          </p:cNvPr>
          <p:cNvSpPr>
            <a:spLocks noGrp="1"/>
          </p:cNvSpPr>
          <p:nvPr>
            <p:ph idx="1"/>
          </p:nvPr>
        </p:nvSpPr>
        <p:spPr/>
        <p:txBody>
          <a:bodyPr>
            <a:normAutofit/>
          </a:bodyPr>
          <a:lstStyle/>
          <a:p>
            <a:pPr marL="0" indent="0">
              <a:buNone/>
            </a:pPr>
            <a:r>
              <a:rPr lang="en-IN" sz="3200" dirty="0"/>
              <a:t>Big Data is a collection of data that is huge in volume, yet growing exponentially with time. It is data with so large size and complexity that none of the traditional data management tools can store it or process it efficiently.</a:t>
            </a:r>
          </a:p>
          <a:p>
            <a:pPr>
              <a:buFont typeface="Wingdings" panose="05000000000000000000" pitchFamily="2" charset="2"/>
              <a:buChar char="§"/>
            </a:pPr>
            <a:r>
              <a:rPr lang="en-IN" sz="3200" dirty="0"/>
              <a:t> Big Data Characteristics</a:t>
            </a:r>
          </a:p>
          <a:p>
            <a:pPr>
              <a:buFont typeface="Wingdings" panose="05000000000000000000" pitchFamily="2" charset="2"/>
              <a:buChar char="§"/>
            </a:pPr>
            <a:r>
              <a:rPr lang="en-IN" sz="3200" dirty="0"/>
              <a:t>Types of Big Data</a:t>
            </a:r>
          </a:p>
        </p:txBody>
      </p:sp>
    </p:spTree>
    <p:extLst>
      <p:ext uri="{BB962C8B-B14F-4D97-AF65-F5344CB8AC3E}">
        <p14:creationId xmlns:p14="http://schemas.microsoft.com/office/powerpoint/2010/main" val="2281569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40D45-07F9-8FEF-7937-C03ADC46851A}"/>
              </a:ext>
            </a:extLst>
          </p:cNvPr>
          <p:cNvSpPr>
            <a:spLocks noGrp="1"/>
          </p:cNvSpPr>
          <p:nvPr>
            <p:ph type="title"/>
          </p:nvPr>
        </p:nvSpPr>
        <p:spPr/>
        <p:txBody>
          <a:bodyPr/>
          <a:lstStyle/>
          <a:p>
            <a:r>
              <a:rPr lang="en-IN" dirty="0"/>
              <a:t>Big Data Characteristics</a:t>
            </a:r>
          </a:p>
        </p:txBody>
      </p:sp>
      <p:sp>
        <p:nvSpPr>
          <p:cNvPr id="5" name="Rectangle 4">
            <a:extLst>
              <a:ext uri="{FF2B5EF4-FFF2-40B4-BE49-F238E27FC236}">
                <a16:creationId xmlns:a16="http://schemas.microsoft.com/office/drawing/2014/main" id="{0F723988-B51D-4D9D-942D-2B19F0D1E5D3}"/>
              </a:ext>
            </a:extLst>
          </p:cNvPr>
          <p:cNvSpPr/>
          <p:nvPr/>
        </p:nvSpPr>
        <p:spPr>
          <a:xfrm>
            <a:off x="1097280" y="2438399"/>
            <a:ext cx="2794173" cy="2364829"/>
          </a:xfrm>
          <a:prstGeom prst="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Volume</a:t>
            </a:r>
          </a:p>
        </p:txBody>
      </p:sp>
      <p:sp>
        <p:nvSpPr>
          <p:cNvPr id="6" name="Rectangle 5">
            <a:extLst>
              <a:ext uri="{FF2B5EF4-FFF2-40B4-BE49-F238E27FC236}">
                <a16:creationId xmlns:a16="http://schemas.microsoft.com/office/drawing/2014/main" id="{1E51779B-197F-DEF6-96EE-4DB7931D90A5}"/>
              </a:ext>
            </a:extLst>
          </p:cNvPr>
          <p:cNvSpPr/>
          <p:nvPr/>
        </p:nvSpPr>
        <p:spPr>
          <a:xfrm>
            <a:off x="5067563" y="2438399"/>
            <a:ext cx="2627586" cy="2364829"/>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Velocity</a:t>
            </a:r>
          </a:p>
        </p:txBody>
      </p:sp>
      <p:sp>
        <p:nvSpPr>
          <p:cNvPr id="7" name="Rectangle 6">
            <a:extLst>
              <a:ext uri="{FF2B5EF4-FFF2-40B4-BE49-F238E27FC236}">
                <a16:creationId xmlns:a16="http://schemas.microsoft.com/office/drawing/2014/main" id="{AF7CB1D4-F29A-51B5-10A8-19023FBC49BB}"/>
              </a:ext>
            </a:extLst>
          </p:cNvPr>
          <p:cNvSpPr/>
          <p:nvPr/>
        </p:nvSpPr>
        <p:spPr>
          <a:xfrm>
            <a:off x="8681545" y="2438399"/>
            <a:ext cx="2545080" cy="2364829"/>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200" b="1" dirty="0"/>
              <a:t>Variety</a:t>
            </a:r>
          </a:p>
        </p:txBody>
      </p:sp>
    </p:spTree>
    <p:extLst>
      <p:ext uri="{BB962C8B-B14F-4D97-AF65-F5344CB8AC3E}">
        <p14:creationId xmlns:p14="http://schemas.microsoft.com/office/powerpoint/2010/main" val="142405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529D26-CEE8-C649-1636-744F341B301E}"/>
              </a:ext>
            </a:extLst>
          </p:cNvPr>
          <p:cNvPicPr>
            <a:picLocks noChangeAspect="1"/>
          </p:cNvPicPr>
          <p:nvPr/>
        </p:nvPicPr>
        <p:blipFill rotWithShape="1">
          <a:blip r:embed="rId3"/>
          <a:srcRect t="4785" r="1092" b="4785"/>
          <a:stretch/>
        </p:blipFill>
        <p:spPr>
          <a:xfrm>
            <a:off x="5789" y="0"/>
            <a:ext cx="12192000" cy="6270171"/>
          </a:xfrm>
          <a:prstGeom prst="rect">
            <a:avLst/>
          </a:prstGeom>
        </p:spPr>
      </p:pic>
      <p:pic>
        <p:nvPicPr>
          <p:cNvPr id="5" name="Picture 4">
            <a:extLst>
              <a:ext uri="{FF2B5EF4-FFF2-40B4-BE49-F238E27FC236}">
                <a16:creationId xmlns:a16="http://schemas.microsoft.com/office/drawing/2014/main" id="{82CA4C37-8356-A036-1274-36C63794CA66}"/>
              </a:ext>
            </a:extLst>
          </p:cNvPr>
          <p:cNvPicPr>
            <a:picLocks noChangeAspect="1"/>
          </p:cNvPicPr>
          <p:nvPr/>
        </p:nvPicPr>
        <p:blipFill rotWithShape="1">
          <a:blip r:embed="rId4"/>
          <a:srcRect t="4330" b="4330"/>
          <a:stretch/>
        </p:blipFill>
        <p:spPr>
          <a:xfrm>
            <a:off x="-148" y="0"/>
            <a:ext cx="12203874" cy="6270171"/>
          </a:xfrm>
          <a:prstGeom prst="rect">
            <a:avLst/>
          </a:prstGeom>
        </p:spPr>
      </p:pic>
      <p:pic>
        <p:nvPicPr>
          <p:cNvPr id="6" name="Picture 5">
            <a:extLst>
              <a:ext uri="{FF2B5EF4-FFF2-40B4-BE49-F238E27FC236}">
                <a16:creationId xmlns:a16="http://schemas.microsoft.com/office/drawing/2014/main" id="{20A3FFC9-5037-9EC9-01B2-82E0375154CF}"/>
              </a:ext>
            </a:extLst>
          </p:cNvPr>
          <p:cNvPicPr>
            <a:picLocks noChangeAspect="1"/>
          </p:cNvPicPr>
          <p:nvPr/>
        </p:nvPicPr>
        <p:blipFill rotWithShape="1">
          <a:blip r:embed="rId5"/>
          <a:srcRect t="4286" b="4286"/>
          <a:stretch/>
        </p:blipFill>
        <p:spPr>
          <a:xfrm>
            <a:off x="5790" y="0"/>
            <a:ext cx="12191999" cy="6270171"/>
          </a:xfrm>
          <a:prstGeom prst="rect">
            <a:avLst/>
          </a:prstGeom>
        </p:spPr>
      </p:pic>
    </p:spTree>
    <p:extLst>
      <p:ext uri="{BB962C8B-B14F-4D97-AF65-F5344CB8AC3E}">
        <p14:creationId xmlns:p14="http://schemas.microsoft.com/office/powerpoint/2010/main" val="338629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750" fill="hold"/>
                                        <p:tgtEl>
                                          <p:spTgt spid="6"/>
                                        </p:tgtEl>
                                        <p:attrNameLst>
                                          <p:attrName>ppt_x</p:attrName>
                                        </p:attrNameLst>
                                      </p:cBhvr>
                                      <p:tavLst>
                                        <p:tav tm="0">
                                          <p:val>
                                            <p:strVal val="0-#ppt_w/2"/>
                                          </p:val>
                                        </p:tav>
                                        <p:tav tm="100000">
                                          <p:val>
                                            <p:strVal val="#ppt_x"/>
                                          </p:val>
                                        </p:tav>
                                      </p:tavLst>
                                    </p:anim>
                                    <p:anim calcmode="lin" valueType="num">
                                      <p:cBhvr additive="base">
                                        <p:cTn id="14" dur="75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39993</TotalTime>
  <Words>1128</Words>
  <Application>Microsoft Office PowerPoint</Application>
  <PresentationFormat>Widescreen</PresentationFormat>
  <Paragraphs>148</Paragraphs>
  <Slides>27</Slides>
  <Notes>22</Notes>
  <HiddenSlides>1</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27</vt:i4>
      </vt:variant>
    </vt:vector>
  </HeadingPairs>
  <TitlesOfParts>
    <vt:vector size="43" baseType="lpstr">
      <vt:lpstr>Amasis MT Pro</vt:lpstr>
      <vt:lpstr>-apple-system</vt:lpstr>
      <vt:lpstr>Arial</vt:lpstr>
      <vt:lpstr>Arial</vt:lpstr>
      <vt:lpstr>Calibri</vt:lpstr>
      <vt:lpstr>Calibri Light</vt:lpstr>
      <vt:lpstr>IBM Plex Sans</vt:lpstr>
      <vt:lpstr>Segoe UI</vt:lpstr>
      <vt:lpstr>Segoe UI Light</vt:lpstr>
      <vt:lpstr>Segoe UI Semibold</vt:lpstr>
      <vt:lpstr>Söhne</vt:lpstr>
      <vt:lpstr>Source Sans Pro</vt:lpstr>
      <vt:lpstr>Times New Roman</vt:lpstr>
      <vt:lpstr>urw-din</vt:lpstr>
      <vt:lpstr>Wingdings</vt:lpstr>
      <vt:lpstr>Retrospect</vt:lpstr>
      <vt:lpstr>Data Engineering – Part1</vt:lpstr>
      <vt:lpstr>PowerPoint Presentation</vt:lpstr>
      <vt:lpstr>Overview</vt:lpstr>
      <vt:lpstr>PowerPoint Presentation</vt:lpstr>
      <vt:lpstr>PREREQUISITES</vt:lpstr>
      <vt:lpstr>PowerPoint Presentation</vt:lpstr>
      <vt:lpstr>Big Data</vt:lpstr>
      <vt:lpstr>Big Data Characteristics</vt:lpstr>
      <vt:lpstr>PowerPoint Presentation</vt:lpstr>
      <vt:lpstr>PowerPoint Presentation</vt:lpstr>
      <vt:lpstr>Type of Big Data</vt:lpstr>
      <vt:lpstr>PowerPoint Presentation</vt:lpstr>
      <vt:lpstr>PowerPoint Presentation</vt:lpstr>
      <vt:lpstr>Type of Big Data Technologies</vt:lpstr>
      <vt:lpstr>PowerPoint Presentation</vt:lpstr>
      <vt:lpstr>Azure Major Big Data Services</vt:lpstr>
      <vt:lpstr>Azure Other Big Data Services</vt:lpstr>
      <vt:lpstr>PowerPoint Presentation</vt:lpstr>
      <vt:lpstr>Roles in Big Data</vt:lpstr>
      <vt:lpstr>Roles in BigData</vt:lpstr>
      <vt:lpstr>PowerPoint Presentation</vt:lpstr>
      <vt:lpstr>Data Engineer</vt:lpstr>
      <vt:lpstr>A Simple Data Pipeline</vt:lpstr>
      <vt:lpstr>A Little Complex Data Pipeline</vt:lpstr>
      <vt:lpstr>PowerPoint Presentation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move to Cloud?</dc:title>
  <dc:creator>KUMAR, NIRAV</dc:creator>
  <cp:lastModifiedBy>KUMAR, NIRAV</cp:lastModifiedBy>
  <cp:revision>306</cp:revision>
  <dcterms:created xsi:type="dcterms:W3CDTF">2022-07-20T05:05:02Z</dcterms:created>
  <dcterms:modified xsi:type="dcterms:W3CDTF">2023-04-11T11:19:11Z</dcterms:modified>
</cp:coreProperties>
</file>

<file path=docProps/thumbnail.jpeg>
</file>